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314" r:id="rId6"/>
    <p:sldId id="272" r:id="rId7"/>
    <p:sldId id="285" r:id="rId8"/>
    <p:sldId id="313" r:id="rId9"/>
    <p:sldId id="315" r:id="rId10"/>
    <p:sldId id="316" r:id="rId11"/>
    <p:sldId id="286" r:id="rId12"/>
    <p:sldId id="317" r:id="rId13"/>
    <p:sldId id="318" r:id="rId14"/>
    <p:sldId id="287" r:id="rId15"/>
    <p:sldId id="288" r:id="rId16"/>
    <p:sldId id="264" r:id="rId17"/>
    <p:sldId id="292" r:id="rId18"/>
    <p:sldId id="310" r:id="rId19"/>
    <p:sldId id="312" r:id="rId20"/>
    <p:sldId id="311" r:id="rId21"/>
    <p:sldId id="267" r:id="rId22"/>
    <p:sldId id="257" r:id="rId23"/>
    <p:sldId id="258" r:id="rId24"/>
    <p:sldId id="259" r:id="rId25"/>
    <p:sldId id="260" r:id="rId26"/>
    <p:sldId id="262" r:id="rId27"/>
    <p:sldId id="263" r:id="rId28"/>
    <p:sldId id="269"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B8421-06F1-4B4D-AED2-980C46E8F5C5}" v="16" dt="2020-08-02T21:37:59.064"/>
    <p1510:client id="{ECF45AAE-5496-435D-92EB-2B9FC548F398}" v="25" dt="2020-08-02T20:48:04.7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2"/>
    <p:restoredTop sz="86556"/>
  </p:normalViewPr>
  <p:slideViewPr>
    <p:cSldViewPr snapToGrid="0" snapToObjects="1">
      <p:cViewPr varScale="1">
        <p:scale>
          <a:sx n="85" d="100"/>
          <a:sy n="85" d="100"/>
        </p:scale>
        <p:origin x="114" y="46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ory Block" userId="9ed3132d36407930" providerId="LiveId" clId="{ECF45AAE-5496-435D-92EB-2B9FC548F398}"/>
    <pc:docChg chg="undo custSel addSld modSld sldOrd">
      <pc:chgData name="Gregory Block" userId="9ed3132d36407930" providerId="LiveId" clId="{ECF45AAE-5496-435D-92EB-2B9FC548F398}" dt="2020-08-02T20:53:12.821" v="435" actId="20577"/>
      <pc:docMkLst>
        <pc:docMk/>
      </pc:docMkLst>
      <pc:sldChg chg="delSp mod">
        <pc:chgData name="Gregory Block" userId="9ed3132d36407930" providerId="LiveId" clId="{ECF45AAE-5496-435D-92EB-2B9FC548F398}" dt="2020-07-27T14:48:17.325" v="0" actId="478"/>
        <pc:sldMkLst>
          <pc:docMk/>
          <pc:sldMk cId="92741517" sldId="256"/>
        </pc:sldMkLst>
        <pc:spChg chg="del">
          <ac:chgData name="Gregory Block" userId="9ed3132d36407930" providerId="LiveId" clId="{ECF45AAE-5496-435D-92EB-2B9FC548F398}" dt="2020-07-27T14:48:17.325" v="0" actId="478"/>
          <ac:spMkLst>
            <pc:docMk/>
            <pc:sldMk cId="92741517" sldId="256"/>
            <ac:spMk id="6" creationId="{95C3E8B1-4CC2-2143-A109-3937B7157918}"/>
          </ac:spMkLst>
        </pc:spChg>
      </pc:sldChg>
      <pc:sldChg chg="modSp mod">
        <pc:chgData name="Gregory Block" userId="9ed3132d36407930" providerId="LiveId" clId="{ECF45AAE-5496-435D-92EB-2B9FC548F398}" dt="2020-07-29T16:43:51.419" v="20" actId="2711"/>
        <pc:sldMkLst>
          <pc:docMk/>
          <pc:sldMk cId="3682155765" sldId="257"/>
        </pc:sldMkLst>
        <pc:spChg chg="mod">
          <ac:chgData name="Gregory Block" userId="9ed3132d36407930" providerId="LiveId" clId="{ECF45AAE-5496-435D-92EB-2B9FC548F398}" dt="2020-07-29T16:43:51.419" v="20" actId="2711"/>
          <ac:spMkLst>
            <pc:docMk/>
            <pc:sldMk cId="3682155765" sldId="257"/>
            <ac:spMk id="3" creationId="{8DB47284-05C5-BF4F-90E3-8CF48F447F1C}"/>
          </ac:spMkLst>
        </pc:spChg>
      </pc:sldChg>
      <pc:sldChg chg="addSp delSp modSp mod">
        <pc:chgData name="Gregory Block" userId="9ed3132d36407930" providerId="LiveId" clId="{ECF45AAE-5496-435D-92EB-2B9FC548F398}" dt="2020-08-02T20:52:39.326" v="411" actId="20577"/>
        <pc:sldMkLst>
          <pc:docMk/>
          <pc:sldMk cId="229405102" sldId="264"/>
        </pc:sldMkLst>
        <pc:spChg chg="mod">
          <ac:chgData name="Gregory Block" userId="9ed3132d36407930" providerId="LiveId" clId="{ECF45AAE-5496-435D-92EB-2B9FC548F398}" dt="2020-08-02T20:52:39.326" v="411" actId="20577"/>
          <ac:spMkLst>
            <pc:docMk/>
            <pc:sldMk cId="229405102" sldId="264"/>
            <ac:spMk id="2" creationId="{D134F496-6E40-0B4D-8A96-90F3B8833F71}"/>
          </ac:spMkLst>
        </pc:spChg>
        <pc:spChg chg="del mod">
          <ac:chgData name="Gregory Block" userId="9ed3132d36407930" providerId="LiveId" clId="{ECF45AAE-5496-435D-92EB-2B9FC548F398}" dt="2020-08-02T20:48:42.183" v="386" actId="478"/>
          <ac:spMkLst>
            <pc:docMk/>
            <pc:sldMk cId="229405102" sldId="264"/>
            <ac:spMk id="3" creationId="{2E5EDE05-E1E2-B943-AB58-B32CBD86948B}"/>
          </ac:spMkLst>
        </pc:spChg>
        <pc:spChg chg="del">
          <ac:chgData name="Gregory Block" userId="9ed3132d36407930" providerId="LiveId" clId="{ECF45AAE-5496-435D-92EB-2B9FC548F398}" dt="2020-07-27T14:49:40.612" v="2" actId="478"/>
          <ac:spMkLst>
            <pc:docMk/>
            <pc:sldMk cId="229405102" sldId="264"/>
            <ac:spMk id="5" creationId="{DFFE77D0-6CA7-3D48-940D-DE508D87FA00}"/>
          </ac:spMkLst>
        </pc:spChg>
        <pc:spChg chg="add mod">
          <ac:chgData name="Gregory Block" userId="9ed3132d36407930" providerId="LiveId" clId="{ECF45AAE-5496-435D-92EB-2B9FC548F398}" dt="2020-08-02T20:48:42.183" v="386" actId="478"/>
          <ac:spMkLst>
            <pc:docMk/>
            <pc:sldMk cId="229405102" sldId="264"/>
            <ac:spMk id="6" creationId="{DC42A3CF-9EC7-4D3F-89E3-86580D5E9B54}"/>
          </ac:spMkLst>
        </pc:spChg>
      </pc:sldChg>
      <pc:sldChg chg="delSp modSp mod">
        <pc:chgData name="Gregory Block" userId="9ed3132d36407930" providerId="LiveId" clId="{ECF45AAE-5496-435D-92EB-2B9FC548F398}" dt="2020-08-02T20:53:12.821" v="435" actId="20577"/>
        <pc:sldMkLst>
          <pc:docMk/>
          <pc:sldMk cId="1521694813" sldId="267"/>
        </pc:sldMkLst>
        <pc:spChg chg="mod">
          <ac:chgData name="Gregory Block" userId="9ed3132d36407930" providerId="LiveId" clId="{ECF45AAE-5496-435D-92EB-2B9FC548F398}" dt="2020-08-02T20:53:12.821" v="435" actId="20577"/>
          <ac:spMkLst>
            <pc:docMk/>
            <pc:sldMk cId="1521694813" sldId="267"/>
            <ac:spMk id="2" creationId="{D134F496-6E40-0B4D-8A96-90F3B8833F71}"/>
          </ac:spMkLst>
        </pc:spChg>
        <pc:spChg chg="del">
          <ac:chgData name="Gregory Block" userId="9ed3132d36407930" providerId="LiveId" clId="{ECF45AAE-5496-435D-92EB-2B9FC548F398}" dt="2020-07-27T14:50:58.956" v="4" actId="478"/>
          <ac:spMkLst>
            <pc:docMk/>
            <pc:sldMk cId="1521694813" sldId="267"/>
            <ac:spMk id="5" creationId="{1E70DA25-63A2-A741-BAA9-7C5141150E17}"/>
          </ac:spMkLst>
        </pc:spChg>
        <pc:spChg chg="del mod">
          <ac:chgData name="Gregory Block" userId="9ed3132d36407930" providerId="LiveId" clId="{ECF45AAE-5496-435D-92EB-2B9FC548F398}" dt="2020-08-02T20:53:04.293" v="433" actId="478"/>
          <ac:spMkLst>
            <pc:docMk/>
            <pc:sldMk cId="1521694813" sldId="267"/>
            <ac:spMk id="7" creationId="{03471927-B6F6-0E4D-BF7A-E4CD8989B627}"/>
          </ac:spMkLst>
        </pc:spChg>
      </pc:sldChg>
      <pc:sldChg chg="modSp mod">
        <pc:chgData name="Gregory Block" userId="9ed3132d36407930" providerId="LiveId" clId="{ECF45AAE-5496-435D-92EB-2B9FC548F398}" dt="2020-07-27T14:52:11.228" v="13" actId="20577"/>
        <pc:sldMkLst>
          <pc:docMk/>
          <pc:sldMk cId="1456294395" sldId="270"/>
        </pc:sldMkLst>
        <pc:spChg chg="mod">
          <ac:chgData name="Gregory Block" userId="9ed3132d36407930" providerId="LiveId" clId="{ECF45AAE-5496-435D-92EB-2B9FC548F398}" dt="2020-07-27T14:52:11.228" v="13" actId="20577"/>
          <ac:spMkLst>
            <pc:docMk/>
            <pc:sldMk cId="1456294395" sldId="270"/>
            <ac:spMk id="3" creationId="{F07B2D1B-0744-8244-9BE4-B8B2D253A67E}"/>
          </ac:spMkLst>
        </pc:spChg>
      </pc:sldChg>
      <pc:sldChg chg="modSp mod">
        <pc:chgData name="Gregory Block" userId="9ed3132d36407930" providerId="LiveId" clId="{ECF45AAE-5496-435D-92EB-2B9FC548F398}" dt="2020-07-29T16:41:59.324" v="15" actId="27636"/>
        <pc:sldMkLst>
          <pc:docMk/>
          <pc:sldMk cId="566052777" sldId="287"/>
        </pc:sldMkLst>
        <pc:spChg chg="mod">
          <ac:chgData name="Gregory Block" userId="9ed3132d36407930" providerId="LiveId" clId="{ECF45AAE-5496-435D-92EB-2B9FC548F398}" dt="2020-07-29T16:41:59.324" v="15" actId="27636"/>
          <ac:spMkLst>
            <pc:docMk/>
            <pc:sldMk cId="566052777" sldId="287"/>
            <ac:spMk id="3" creationId="{55B2D0B4-0C4D-A64F-9FDA-763C47DBC379}"/>
          </ac:spMkLst>
        </pc:spChg>
      </pc:sldChg>
      <pc:sldChg chg="modSp mod">
        <pc:chgData name="Gregory Block" userId="9ed3132d36407930" providerId="LiveId" clId="{ECF45AAE-5496-435D-92EB-2B9FC548F398}" dt="2020-07-29T16:42:53.264" v="18" actId="27636"/>
        <pc:sldMkLst>
          <pc:docMk/>
          <pc:sldMk cId="98370673" sldId="310"/>
        </pc:sldMkLst>
        <pc:spChg chg="mod">
          <ac:chgData name="Gregory Block" userId="9ed3132d36407930" providerId="LiveId" clId="{ECF45AAE-5496-435D-92EB-2B9FC548F398}" dt="2020-07-29T16:42:53.264" v="18" actId="27636"/>
          <ac:spMkLst>
            <pc:docMk/>
            <pc:sldMk cId="98370673" sldId="310"/>
            <ac:spMk id="3" creationId="{89F37F4C-1739-AC45-AC6E-03589A924265}"/>
          </ac:spMkLst>
        </pc:spChg>
      </pc:sldChg>
      <pc:sldChg chg="modSp mod">
        <pc:chgData name="Gregory Block" userId="9ed3132d36407930" providerId="LiveId" clId="{ECF45AAE-5496-435D-92EB-2B9FC548F398}" dt="2020-07-29T16:43:15.795" v="19" actId="2711"/>
        <pc:sldMkLst>
          <pc:docMk/>
          <pc:sldMk cId="1857581452" sldId="311"/>
        </pc:sldMkLst>
        <pc:spChg chg="mod">
          <ac:chgData name="Gregory Block" userId="9ed3132d36407930" providerId="LiveId" clId="{ECF45AAE-5496-435D-92EB-2B9FC548F398}" dt="2020-07-29T16:43:15.795" v="19" actId="2711"/>
          <ac:spMkLst>
            <pc:docMk/>
            <pc:sldMk cId="1857581452" sldId="311"/>
            <ac:spMk id="7" creationId="{79ADDD5E-5CA8-7648-A5F0-FFB1CF78CC1D}"/>
          </ac:spMkLst>
        </pc:spChg>
      </pc:sldChg>
      <pc:sldChg chg="addSp delSp modSp add mod">
        <pc:chgData name="Gregory Block" userId="9ed3132d36407930" providerId="LiveId" clId="{ECF45AAE-5496-435D-92EB-2B9FC548F398}" dt="2020-07-29T16:53:45.537" v="312" actId="1076"/>
        <pc:sldMkLst>
          <pc:docMk/>
          <pc:sldMk cId="1218318797" sldId="313"/>
        </pc:sldMkLst>
        <pc:spChg chg="del">
          <ac:chgData name="Gregory Block" userId="9ed3132d36407930" providerId="LiveId" clId="{ECF45AAE-5496-435D-92EB-2B9FC548F398}" dt="2020-07-29T16:47:30.552" v="22" actId="478"/>
          <ac:spMkLst>
            <pc:docMk/>
            <pc:sldMk cId="1218318797" sldId="313"/>
            <ac:spMk id="3" creationId="{7BC04780-8673-BD42-A822-5F13DD5BD8F4}"/>
          </ac:spMkLst>
        </pc:spChg>
        <pc:spChg chg="mod">
          <ac:chgData name="Gregory Block" userId="9ed3132d36407930" providerId="LiveId" clId="{ECF45AAE-5496-435D-92EB-2B9FC548F398}" dt="2020-07-29T16:47:37.338" v="26" actId="1076"/>
          <ac:spMkLst>
            <pc:docMk/>
            <pc:sldMk cId="1218318797" sldId="313"/>
            <ac:spMk id="4" creationId="{00000000-0000-0000-0000-000000000000}"/>
          </ac:spMkLst>
        </pc:spChg>
        <pc:spChg chg="del">
          <ac:chgData name="Gregory Block" userId="9ed3132d36407930" providerId="LiveId" clId="{ECF45AAE-5496-435D-92EB-2B9FC548F398}" dt="2020-07-29T16:47:34.299" v="24" actId="478"/>
          <ac:spMkLst>
            <pc:docMk/>
            <pc:sldMk cId="1218318797" sldId="313"/>
            <ac:spMk id="5" creationId="{4F018D1A-0D51-7C45-B8A8-AA80B5E52D11}"/>
          </ac:spMkLst>
        </pc:spChg>
        <pc:spChg chg="del">
          <ac:chgData name="Gregory Block" userId="9ed3132d36407930" providerId="LiveId" clId="{ECF45AAE-5496-435D-92EB-2B9FC548F398}" dt="2020-07-29T16:47:35.341" v="25" actId="478"/>
          <ac:spMkLst>
            <pc:docMk/>
            <pc:sldMk cId="1218318797" sldId="313"/>
            <ac:spMk id="6" creationId="{E1D9CC42-F4FC-5145-917E-0699B8864953}"/>
          </ac:spMkLst>
        </pc:spChg>
        <pc:spChg chg="del">
          <ac:chgData name="Gregory Block" userId="9ed3132d36407930" providerId="LiveId" clId="{ECF45AAE-5496-435D-92EB-2B9FC548F398}" dt="2020-07-29T16:47:32.532" v="23" actId="478"/>
          <ac:spMkLst>
            <pc:docMk/>
            <pc:sldMk cId="1218318797" sldId="313"/>
            <ac:spMk id="7" creationId="{35D5708D-5362-C746-AF29-873B25E559AE}"/>
          </ac:spMkLst>
        </pc:spChg>
        <pc:spChg chg="add mod">
          <ac:chgData name="Gregory Block" userId="9ed3132d36407930" providerId="LiveId" clId="{ECF45AAE-5496-435D-92EB-2B9FC548F398}" dt="2020-07-29T16:53:45.537" v="312" actId="1076"/>
          <ac:spMkLst>
            <pc:docMk/>
            <pc:sldMk cId="1218318797" sldId="313"/>
            <ac:spMk id="10" creationId="{F4170130-4E92-452F-B28C-004C3CD2171A}"/>
          </ac:spMkLst>
        </pc:spChg>
      </pc:sldChg>
      <pc:sldChg chg="addSp delSp modSp new mod">
        <pc:chgData name="Gregory Block" userId="9ed3132d36407930" providerId="LiveId" clId="{ECF45AAE-5496-435D-92EB-2B9FC548F398}" dt="2020-08-02T20:38:16.595" v="318" actId="27636"/>
        <pc:sldMkLst>
          <pc:docMk/>
          <pc:sldMk cId="4064732283" sldId="314"/>
        </pc:sldMkLst>
        <pc:spChg chg="del">
          <ac:chgData name="Gregory Block" userId="9ed3132d36407930" providerId="LiveId" clId="{ECF45AAE-5496-435D-92EB-2B9FC548F398}" dt="2020-08-02T20:37:54.961" v="314" actId="478"/>
          <ac:spMkLst>
            <pc:docMk/>
            <pc:sldMk cId="4064732283" sldId="314"/>
            <ac:spMk id="2" creationId="{163A9620-2DA5-4C2A-A538-07074AB82E86}"/>
          </ac:spMkLst>
        </pc:spChg>
        <pc:spChg chg="del">
          <ac:chgData name="Gregory Block" userId="9ed3132d36407930" providerId="LiveId" clId="{ECF45AAE-5496-435D-92EB-2B9FC548F398}" dt="2020-08-02T20:37:57.647" v="315" actId="478"/>
          <ac:spMkLst>
            <pc:docMk/>
            <pc:sldMk cId="4064732283" sldId="314"/>
            <ac:spMk id="3" creationId="{33D8E05A-CDC4-43A4-8F12-0CB9D28E2F0E}"/>
          </ac:spMkLst>
        </pc:spChg>
        <pc:spChg chg="add mod">
          <ac:chgData name="Gregory Block" userId="9ed3132d36407930" providerId="LiveId" clId="{ECF45AAE-5496-435D-92EB-2B9FC548F398}" dt="2020-08-02T20:38:07.371" v="316"/>
          <ac:spMkLst>
            <pc:docMk/>
            <pc:sldMk cId="4064732283" sldId="314"/>
            <ac:spMk id="5" creationId="{902F1024-0562-4794-B81D-281D0C4132DB}"/>
          </ac:spMkLst>
        </pc:spChg>
        <pc:spChg chg="add mod">
          <ac:chgData name="Gregory Block" userId="9ed3132d36407930" providerId="LiveId" clId="{ECF45AAE-5496-435D-92EB-2B9FC548F398}" dt="2020-08-02T20:38:16.595" v="318" actId="27636"/>
          <ac:spMkLst>
            <pc:docMk/>
            <pc:sldMk cId="4064732283" sldId="314"/>
            <ac:spMk id="6" creationId="{610EEF62-AAE0-4CC0-ACF2-B5B27CEF5069}"/>
          </ac:spMkLst>
        </pc:spChg>
      </pc:sldChg>
      <pc:sldChg chg="addSp delSp modSp new mod">
        <pc:chgData name="Gregory Block" userId="9ed3132d36407930" providerId="LiveId" clId="{ECF45AAE-5496-435D-92EB-2B9FC548F398}" dt="2020-08-02T20:43:25.023" v="352" actId="255"/>
        <pc:sldMkLst>
          <pc:docMk/>
          <pc:sldMk cId="2706936310" sldId="315"/>
        </pc:sldMkLst>
        <pc:spChg chg="del">
          <ac:chgData name="Gregory Block" userId="9ed3132d36407930" providerId="LiveId" clId="{ECF45AAE-5496-435D-92EB-2B9FC548F398}" dt="2020-08-02T20:39:51.079" v="320" actId="478"/>
          <ac:spMkLst>
            <pc:docMk/>
            <pc:sldMk cId="2706936310" sldId="315"/>
            <ac:spMk id="2" creationId="{0B7137DD-F442-4118-BED8-AE96BCAD7710}"/>
          </ac:spMkLst>
        </pc:spChg>
        <pc:spChg chg="del">
          <ac:chgData name="Gregory Block" userId="9ed3132d36407930" providerId="LiveId" clId="{ECF45AAE-5496-435D-92EB-2B9FC548F398}" dt="2020-08-02T20:39:55.126" v="321" actId="478"/>
          <ac:spMkLst>
            <pc:docMk/>
            <pc:sldMk cId="2706936310" sldId="315"/>
            <ac:spMk id="3" creationId="{BCE0217E-DF29-4FC5-BB01-F46B1D70886E}"/>
          </ac:spMkLst>
        </pc:spChg>
        <pc:spChg chg="add del mod">
          <ac:chgData name="Gregory Block" userId="9ed3132d36407930" providerId="LiveId" clId="{ECF45AAE-5496-435D-92EB-2B9FC548F398}" dt="2020-08-02T20:40:02.648" v="325"/>
          <ac:spMkLst>
            <pc:docMk/>
            <pc:sldMk cId="2706936310" sldId="315"/>
            <ac:spMk id="5" creationId="{47E6E34A-684E-4E07-95A7-7C129983DAE6}"/>
          </ac:spMkLst>
        </pc:spChg>
        <pc:spChg chg="add mod">
          <ac:chgData name="Gregory Block" userId="9ed3132d36407930" providerId="LiveId" clId="{ECF45AAE-5496-435D-92EB-2B9FC548F398}" dt="2020-08-02T20:40:28.017" v="326"/>
          <ac:spMkLst>
            <pc:docMk/>
            <pc:sldMk cId="2706936310" sldId="315"/>
            <ac:spMk id="6" creationId="{00C35F5A-3E95-47E1-9B42-AC800346B4C0}"/>
          </ac:spMkLst>
        </pc:spChg>
        <pc:spChg chg="add del mod">
          <ac:chgData name="Gregory Block" userId="9ed3132d36407930" providerId="LiveId" clId="{ECF45AAE-5496-435D-92EB-2B9FC548F398}" dt="2020-08-02T20:40:50.021" v="328"/>
          <ac:spMkLst>
            <pc:docMk/>
            <pc:sldMk cId="2706936310" sldId="315"/>
            <ac:spMk id="7" creationId="{02D1A81D-A56D-4C30-8182-7705C64BFD44}"/>
          </ac:spMkLst>
        </pc:spChg>
        <pc:spChg chg="add del mod">
          <ac:chgData name="Gregory Block" userId="9ed3132d36407930" providerId="LiveId" clId="{ECF45AAE-5496-435D-92EB-2B9FC548F398}" dt="2020-08-02T20:40:53.764" v="330"/>
          <ac:spMkLst>
            <pc:docMk/>
            <pc:sldMk cId="2706936310" sldId="315"/>
            <ac:spMk id="8" creationId="{A644F408-19A4-4B26-9F69-F5E2AD2C46D6}"/>
          </ac:spMkLst>
        </pc:spChg>
        <pc:spChg chg="add mod">
          <ac:chgData name="Gregory Block" userId="9ed3132d36407930" providerId="LiveId" clId="{ECF45AAE-5496-435D-92EB-2B9FC548F398}" dt="2020-08-02T20:43:04.367" v="349" actId="27636"/>
          <ac:spMkLst>
            <pc:docMk/>
            <pc:sldMk cId="2706936310" sldId="315"/>
            <ac:spMk id="9" creationId="{88F20E4A-14A4-4854-AC2D-B83849ED3CF1}"/>
          </ac:spMkLst>
        </pc:spChg>
        <pc:spChg chg="add del mod">
          <ac:chgData name="Gregory Block" userId="9ed3132d36407930" providerId="LiveId" clId="{ECF45AAE-5496-435D-92EB-2B9FC548F398}" dt="2020-08-02T20:41:41.969" v="336"/>
          <ac:spMkLst>
            <pc:docMk/>
            <pc:sldMk cId="2706936310" sldId="315"/>
            <ac:spMk id="10" creationId="{46A00AFC-4D8C-41BC-B367-0C5A58998B00}"/>
          </ac:spMkLst>
        </pc:spChg>
        <pc:graphicFrameChg chg="add mod modGraphic">
          <ac:chgData name="Gregory Block" userId="9ed3132d36407930" providerId="LiveId" clId="{ECF45AAE-5496-435D-92EB-2B9FC548F398}" dt="2020-08-02T20:43:25.023" v="352" actId="255"/>
          <ac:graphicFrameMkLst>
            <pc:docMk/>
            <pc:sldMk cId="2706936310" sldId="315"/>
            <ac:graphicFrameMk id="12" creationId="{1444906C-2D88-42A4-B762-2BAD466034F9}"/>
          </ac:graphicFrameMkLst>
        </pc:graphicFrameChg>
      </pc:sldChg>
      <pc:sldChg chg="addSp delSp modSp new mod ord">
        <pc:chgData name="Gregory Block" userId="9ed3132d36407930" providerId="LiveId" clId="{ECF45AAE-5496-435D-92EB-2B9FC548F398}" dt="2020-08-02T20:45:34.571" v="369" actId="14100"/>
        <pc:sldMkLst>
          <pc:docMk/>
          <pc:sldMk cId="579839199" sldId="316"/>
        </pc:sldMkLst>
        <pc:spChg chg="mod">
          <ac:chgData name="Gregory Block" userId="9ed3132d36407930" providerId="LiveId" clId="{ECF45AAE-5496-435D-92EB-2B9FC548F398}" dt="2020-08-02T20:44:08.089" v="357" actId="255"/>
          <ac:spMkLst>
            <pc:docMk/>
            <pc:sldMk cId="579839199" sldId="316"/>
            <ac:spMk id="2" creationId="{3E90180B-D575-48FC-BBC8-034EE2D359D3}"/>
          </ac:spMkLst>
        </pc:spChg>
        <pc:spChg chg="del">
          <ac:chgData name="Gregory Block" userId="9ed3132d36407930" providerId="LiveId" clId="{ECF45AAE-5496-435D-92EB-2B9FC548F398}" dt="2020-08-02T20:44:11.768" v="358" actId="478"/>
          <ac:spMkLst>
            <pc:docMk/>
            <pc:sldMk cId="579839199" sldId="316"/>
            <ac:spMk id="3" creationId="{3CF1D69C-A858-46DA-A97A-A4941C9293BB}"/>
          </ac:spMkLst>
        </pc:spChg>
        <pc:spChg chg="add del mod">
          <ac:chgData name="Gregory Block" userId="9ed3132d36407930" providerId="LiveId" clId="{ECF45AAE-5496-435D-92EB-2B9FC548F398}" dt="2020-08-02T20:44:22.291" v="360"/>
          <ac:spMkLst>
            <pc:docMk/>
            <pc:sldMk cId="579839199" sldId="316"/>
            <ac:spMk id="5" creationId="{90908D42-677D-4B99-B454-818CBF4DDC3B}"/>
          </ac:spMkLst>
        </pc:spChg>
        <pc:spChg chg="add mod">
          <ac:chgData name="Gregory Block" userId="9ed3132d36407930" providerId="LiveId" clId="{ECF45AAE-5496-435D-92EB-2B9FC548F398}" dt="2020-08-02T20:45:18.746" v="365"/>
          <ac:spMkLst>
            <pc:docMk/>
            <pc:sldMk cId="579839199" sldId="316"/>
            <ac:spMk id="6" creationId="{836E9973-9655-4747-8733-6DA11ADAE6BF}"/>
          </ac:spMkLst>
        </pc:spChg>
        <pc:spChg chg="add mod">
          <ac:chgData name="Gregory Block" userId="9ed3132d36407930" providerId="LiveId" clId="{ECF45AAE-5496-435D-92EB-2B9FC548F398}" dt="2020-08-02T20:45:34.571" v="369" actId="14100"/>
          <ac:spMkLst>
            <pc:docMk/>
            <pc:sldMk cId="579839199" sldId="316"/>
            <ac:spMk id="7" creationId="{B0E01113-C790-40F8-9930-60C18097A487}"/>
          </ac:spMkLst>
        </pc:spChg>
      </pc:sldChg>
      <pc:sldChg chg="addSp delSp modSp new mod">
        <pc:chgData name="Gregory Block" userId="9ed3132d36407930" providerId="LiveId" clId="{ECF45AAE-5496-435D-92EB-2B9FC548F398}" dt="2020-08-02T20:46:48.351" v="378" actId="14100"/>
        <pc:sldMkLst>
          <pc:docMk/>
          <pc:sldMk cId="315581461" sldId="317"/>
        </pc:sldMkLst>
        <pc:spChg chg="mod">
          <ac:chgData name="Gregory Block" userId="9ed3132d36407930" providerId="LiveId" clId="{ECF45AAE-5496-435D-92EB-2B9FC548F398}" dt="2020-08-02T20:46:23.339" v="373"/>
          <ac:spMkLst>
            <pc:docMk/>
            <pc:sldMk cId="315581461" sldId="317"/>
            <ac:spMk id="2" creationId="{D83FE03E-D7BA-48C0-A5BC-041C1C528229}"/>
          </ac:spMkLst>
        </pc:spChg>
        <pc:spChg chg="del">
          <ac:chgData name="Gregory Block" userId="9ed3132d36407930" providerId="LiveId" clId="{ECF45AAE-5496-435D-92EB-2B9FC548F398}" dt="2020-08-02T20:46:32.390" v="374" actId="478"/>
          <ac:spMkLst>
            <pc:docMk/>
            <pc:sldMk cId="315581461" sldId="317"/>
            <ac:spMk id="3" creationId="{49651BCD-B843-49ED-A74B-50811C1ECB7A}"/>
          </ac:spMkLst>
        </pc:spChg>
        <pc:spChg chg="add del mod">
          <ac:chgData name="Gregory Block" userId="9ed3132d36407930" providerId="LiveId" clId="{ECF45AAE-5496-435D-92EB-2B9FC548F398}" dt="2020-08-02T20:46:20.817" v="372"/>
          <ac:spMkLst>
            <pc:docMk/>
            <pc:sldMk cId="315581461" sldId="317"/>
            <ac:spMk id="5" creationId="{8935F817-938E-4CD0-B03E-9D7D6FC67245}"/>
          </ac:spMkLst>
        </pc:spChg>
        <pc:spChg chg="add mod">
          <ac:chgData name="Gregory Block" userId="9ed3132d36407930" providerId="LiveId" clId="{ECF45AAE-5496-435D-92EB-2B9FC548F398}" dt="2020-08-02T20:46:48.351" v="378" actId="14100"/>
          <ac:spMkLst>
            <pc:docMk/>
            <pc:sldMk cId="315581461" sldId="317"/>
            <ac:spMk id="8" creationId="{8D8766B1-4D5E-48C0-9FF5-279C1E31642E}"/>
          </ac:spMkLst>
        </pc:spChg>
        <pc:picChg chg="add">
          <ac:chgData name="Gregory Block" userId="9ed3132d36407930" providerId="LiveId" clId="{ECF45AAE-5496-435D-92EB-2B9FC548F398}" dt="2020-08-02T20:46:34.198" v="375" actId="22"/>
          <ac:picMkLst>
            <pc:docMk/>
            <pc:sldMk cId="315581461" sldId="317"/>
            <ac:picMk id="7" creationId="{8B4F04BB-3B79-4A7A-B7B4-8E303A4B34A4}"/>
          </ac:picMkLst>
        </pc:picChg>
      </pc:sldChg>
      <pc:sldChg chg="addSp delSp modSp new mod">
        <pc:chgData name="Gregory Block" userId="9ed3132d36407930" providerId="LiveId" clId="{ECF45AAE-5496-435D-92EB-2B9FC548F398}" dt="2020-08-02T20:48:08.606" v="384" actId="1076"/>
        <pc:sldMkLst>
          <pc:docMk/>
          <pc:sldMk cId="3185517345" sldId="318"/>
        </pc:sldMkLst>
        <pc:spChg chg="del">
          <ac:chgData name="Gregory Block" userId="9ed3132d36407930" providerId="LiveId" clId="{ECF45AAE-5496-435D-92EB-2B9FC548F398}" dt="2020-08-02T20:47:51.468" v="380" actId="478"/>
          <ac:spMkLst>
            <pc:docMk/>
            <pc:sldMk cId="3185517345" sldId="318"/>
            <ac:spMk id="2" creationId="{7E33836F-8B44-4A20-AFBE-7134BAB7411A}"/>
          </ac:spMkLst>
        </pc:spChg>
        <pc:spChg chg="del">
          <ac:chgData name="Gregory Block" userId="9ed3132d36407930" providerId="LiveId" clId="{ECF45AAE-5496-435D-92EB-2B9FC548F398}" dt="2020-08-02T20:47:54.021" v="381" actId="478"/>
          <ac:spMkLst>
            <pc:docMk/>
            <pc:sldMk cId="3185517345" sldId="318"/>
            <ac:spMk id="3" creationId="{95166278-1F46-4CD7-B6D9-1290E74D7CF1}"/>
          </ac:spMkLst>
        </pc:spChg>
        <pc:spChg chg="add mod">
          <ac:chgData name="Gregory Block" userId="9ed3132d36407930" providerId="LiveId" clId="{ECF45AAE-5496-435D-92EB-2B9FC548F398}" dt="2020-08-02T20:48:08.606" v="384" actId="1076"/>
          <ac:spMkLst>
            <pc:docMk/>
            <pc:sldMk cId="3185517345" sldId="318"/>
            <ac:spMk id="7" creationId="{351FD341-FDA6-4939-92A5-B49E62B2B40E}"/>
          </ac:spMkLst>
        </pc:spChg>
        <pc:picChg chg="add">
          <ac:chgData name="Gregory Block" userId="9ed3132d36407930" providerId="LiveId" clId="{ECF45AAE-5496-435D-92EB-2B9FC548F398}" dt="2020-08-02T20:47:55.396" v="382" actId="22"/>
          <ac:picMkLst>
            <pc:docMk/>
            <pc:sldMk cId="3185517345" sldId="318"/>
            <ac:picMk id="6" creationId="{FA393235-B199-44FC-AF4B-9EA287EEFF9E}"/>
          </ac:picMkLst>
        </pc:picChg>
      </pc:sldChg>
    </pc:docChg>
  </pc:docChgLst>
  <pc:docChgLst>
    <pc:chgData name="Gregory Block" userId="S::grblock@syr.edu::d32a72f7-a093-450a-bb36-0af1305aad11" providerId="AD" clId="Web-{AD6B8421-06F1-4B4D-AED2-980C46E8F5C5}"/>
    <pc:docChg chg="modSld">
      <pc:chgData name="Gregory Block" userId="S::grblock@syr.edu::d32a72f7-a093-450a-bb36-0af1305aad11" providerId="AD" clId="Web-{AD6B8421-06F1-4B4D-AED2-980C46E8F5C5}" dt="2020-08-02T21:37:17.360" v="10"/>
      <pc:docMkLst>
        <pc:docMk/>
      </pc:docMkLst>
      <pc:sldChg chg="modSp">
        <pc:chgData name="Gregory Block" userId="S::grblock@syr.edu::d32a72f7-a093-450a-bb36-0af1305aad11" providerId="AD" clId="Web-{AD6B8421-06F1-4B4D-AED2-980C46E8F5C5}" dt="2020-08-02T21:37:17.360" v="10"/>
        <pc:sldMkLst>
          <pc:docMk/>
          <pc:sldMk cId="2706936310" sldId="315"/>
        </pc:sldMkLst>
        <pc:graphicFrameChg chg="mod modGraphic">
          <ac:chgData name="Gregory Block" userId="S::grblock@syr.edu::d32a72f7-a093-450a-bb36-0af1305aad11" providerId="AD" clId="Web-{AD6B8421-06F1-4B4D-AED2-980C46E8F5C5}" dt="2020-08-02T21:37:17.360" v="10"/>
          <ac:graphicFrameMkLst>
            <pc:docMk/>
            <pc:sldMk cId="2706936310" sldId="315"/>
            <ac:graphicFrameMk id="12" creationId="{1444906C-2D88-42A4-B762-2BAD466034F9}"/>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EECCD-C26E-444B-994D-7B8F3DDDC6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9C1C16-FC54-044A-AA6A-B231EF1286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36DDB4-C165-9C40-93AD-B384D5D9DA51}" type="datetimeFigureOut">
              <a:rPr lang="en-US" smtClean="0"/>
              <a:t>8/2/2020</a:t>
            </a:fld>
            <a:endParaRPr lang="en-US"/>
          </a:p>
        </p:txBody>
      </p:sp>
      <p:sp>
        <p:nvSpPr>
          <p:cNvPr id="4" name="Footer Placeholder 3">
            <a:extLst>
              <a:ext uri="{FF2B5EF4-FFF2-40B4-BE49-F238E27FC236}">
                <a16:creationId xmlns:a16="http://schemas.microsoft.com/office/drawing/2014/main" id="{B976690F-88EE-834C-B352-3191F50612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13E9FC-51F7-AE48-9AF5-F4D42073A3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913520-4B4C-704A-95B0-45B337D5CDC7}" type="slidenum">
              <a:rPr lang="en-US" smtClean="0"/>
              <a:t>‹#›</a:t>
            </a:fld>
            <a:endParaRPr lang="en-US"/>
          </a:p>
        </p:txBody>
      </p:sp>
    </p:spTree>
    <p:extLst>
      <p:ext uri="{BB962C8B-B14F-4D97-AF65-F5344CB8AC3E}">
        <p14:creationId xmlns:p14="http://schemas.microsoft.com/office/powerpoint/2010/main" val="38571612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F5B57-63B4-464C-8D7C-168376F3AA1E}" type="datetimeFigureOut">
              <a:rPr lang="en-US" smtClean="0"/>
              <a:t>8/2/2020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B6B8D-FAE7-9F46-B46F-A55DED415EF7}" type="slidenum">
              <a:rPr lang="en-US" smtClean="0"/>
              <a:t>‹#›</a:t>
            </a:fld>
            <a:endParaRPr lang="en-US"/>
          </a:p>
        </p:txBody>
      </p:sp>
    </p:spTree>
    <p:extLst>
      <p:ext uri="{BB962C8B-B14F-4D97-AF65-F5344CB8AC3E}">
        <p14:creationId xmlns:p14="http://schemas.microsoft.com/office/powerpoint/2010/main" val="244783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sidebar in the book talks about the Bayes equation as a way of converting </a:t>
            </a:r>
            <a:r>
              <a:rPr lang="en-US" sz="1200" i="1" kern="1200" dirty="0">
                <a:solidFill>
                  <a:schemeClr val="tx1"/>
                </a:solidFill>
                <a:effectLst/>
                <a:latin typeface="+mn-lt"/>
                <a:ea typeface="+mn-ea"/>
                <a:cs typeface="+mn-cs"/>
              </a:rPr>
              <a:t>prior</a:t>
            </a:r>
            <a:r>
              <a:rPr lang="en-US" sz="1200" kern="1200" dirty="0">
                <a:solidFill>
                  <a:schemeClr val="tx1"/>
                </a:solidFill>
                <a:effectLst/>
                <a:latin typeface="+mn-lt"/>
                <a:ea typeface="+mn-ea"/>
                <a:cs typeface="+mn-cs"/>
              </a:rPr>
              <a:t> beliefs into </a:t>
            </a:r>
            <a:r>
              <a:rPr lang="en-US" sz="1200" i="1" kern="1200" dirty="0">
                <a:solidFill>
                  <a:schemeClr val="tx1"/>
                </a:solidFill>
                <a:effectLst/>
                <a:latin typeface="+mn-lt"/>
                <a:ea typeface="+mn-ea"/>
                <a:cs typeface="+mn-cs"/>
              </a:rPr>
              <a:t>posterior</a:t>
            </a:r>
            <a:r>
              <a:rPr lang="en-US" sz="1200" kern="1200" dirty="0">
                <a:solidFill>
                  <a:schemeClr val="tx1"/>
                </a:solidFill>
                <a:effectLst/>
                <a:latin typeface="+mn-lt"/>
                <a:ea typeface="+mn-ea"/>
                <a:cs typeface="+mn-cs"/>
              </a:rPr>
              <a:t> probabilities using new data. The prior belief in the toast scenario </a:t>
            </a:r>
            <a:r>
              <a:rPr lang="en-US" sz="1200" kern="1200" baseline="0" dirty="0">
                <a:solidFill>
                  <a:schemeClr val="tx1"/>
                </a:solidFill>
                <a:effectLst/>
                <a:latin typeface="+mn-lt"/>
                <a:ea typeface="+mn-ea"/>
                <a:cs typeface="+mn-cs"/>
              </a:rPr>
              <a:t>is the marginal probability of jelly AKA p(jelly): With no other knowledge, the proportion of jelly toast is 0.3. So if we had to guess without being given any new data, we would just guess 0.3. But we do have new data and we can use that new data to calculate a value that will transform our prior belief (0.3) into a posterior probability. Intuitively, one can observe from the top row of data that of the two outcomes for jelly toast, toast-down is favored (0.2/0.3=0.667) versus toast-up (0.1/0.3=0.333), so we will be looking to “scale up” our guess (meaning our scaling factor will be larger than 1). Keep in mind that although toast-down is favored versus toast-up for jelly, that in the grand scheme of things toast-down only occurs half the time. Taking all of that into account, the scaling factor is 0.667/0.5 = 1.3334. So we can now update our prior belief 0.3 * 1.3334 = 0.4. Knowing that the toast-is-down increases the likelihood that the toast is jelly by a factor of 1.3334.</a:t>
            </a:r>
            <a:endParaRPr lang="en-US" dirty="0"/>
          </a:p>
        </p:txBody>
      </p:sp>
      <p:sp>
        <p:nvSpPr>
          <p:cNvPr id="4" name="Slide Number Placeholder 3"/>
          <p:cNvSpPr>
            <a:spLocks noGrp="1"/>
          </p:cNvSpPr>
          <p:nvPr>
            <p:ph type="sldNum" sz="quarter" idx="10"/>
          </p:nvPr>
        </p:nvSpPr>
        <p:spPr/>
        <p:txBody>
          <a:bodyPr/>
          <a:lstStyle/>
          <a:p>
            <a:fld id="{2DBBB382-D3A2-EE44-8761-7A9C876E8D95}" type="slidenum">
              <a:rPr lang="en-US" smtClean="0"/>
              <a:t>4</a:t>
            </a:fld>
            <a:endParaRPr lang="en-US"/>
          </a:p>
        </p:txBody>
      </p:sp>
    </p:spTree>
    <p:extLst>
      <p:ext uri="{BB962C8B-B14F-4D97-AF65-F5344CB8AC3E}">
        <p14:creationId xmlns:p14="http://schemas.microsoft.com/office/powerpoint/2010/main" val="3203279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sidebar in the book talks about the Bayes equation as a way of converting </a:t>
            </a:r>
            <a:r>
              <a:rPr lang="en-US" sz="1200" i="1" kern="1200" dirty="0">
                <a:solidFill>
                  <a:schemeClr val="tx1"/>
                </a:solidFill>
                <a:effectLst/>
                <a:latin typeface="+mn-lt"/>
                <a:ea typeface="+mn-ea"/>
                <a:cs typeface="+mn-cs"/>
              </a:rPr>
              <a:t>prior</a:t>
            </a:r>
            <a:r>
              <a:rPr lang="en-US" sz="1200" kern="1200" dirty="0">
                <a:solidFill>
                  <a:schemeClr val="tx1"/>
                </a:solidFill>
                <a:effectLst/>
                <a:latin typeface="+mn-lt"/>
                <a:ea typeface="+mn-ea"/>
                <a:cs typeface="+mn-cs"/>
              </a:rPr>
              <a:t> beliefs into </a:t>
            </a:r>
            <a:r>
              <a:rPr lang="en-US" sz="1200" i="1" kern="1200" dirty="0">
                <a:solidFill>
                  <a:schemeClr val="tx1"/>
                </a:solidFill>
                <a:effectLst/>
                <a:latin typeface="+mn-lt"/>
                <a:ea typeface="+mn-ea"/>
                <a:cs typeface="+mn-cs"/>
              </a:rPr>
              <a:t>posterior</a:t>
            </a:r>
            <a:r>
              <a:rPr lang="en-US" sz="1200" kern="1200" dirty="0">
                <a:solidFill>
                  <a:schemeClr val="tx1"/>
                </a:solidFill>
                <a:effectLst/>
                <a:latin typeface="+mn-lt"/>
                <a:ea typeface="+mn-ea"/>
                <a:cs typeface="+mn-cs"/>
              </a:rPr>
              <a:t> probabilities using new data. The prior belief in the toast scenario </a:t>
            </a:r>
            <a:r>
              <a:rPr lang="en-US" sz="1200" kern="1200" baseline="0" dirty="0">
                <a:solidFill>
                  <a:schemeClr val="tx1"/>
                </a:solidFill>
                <a:effectLst/>
                <a:latin typeface="+mn-lt"/>
                <a:ea typeface="+mn-ea"/>
                <a:cs typeface="+mn-cs"/>
              </a:rPr>
              <a:t>is the marginal probability of jelly AKA p(jelly): With no other knowledge, the proportion of jelly toast is 0.3. So if we had to guess without being given any new data, we would just guess 0.3. But we do have new data and we can use that new data to calculate a value that will transform our prior belief (0.3) into a posterior probability. Intuitively, one can observe from the top row of data that of the two outcomes for jelly toast, toast-down is favored (0.2/0.3=0.667) versus toast-up (0.1/0.3=0.333), so we will be looking to “scale up” our guess (meaning our scaling factor will be larger than 1). Keep in mind that although toast-down is favored versus toast-up for jelly, that in the grand scheme of things toast-down only occurs half the time. Taking all of that into account, the scaling factor is 0.667/0.5 = 1.3334. So we can now update our prior belief 0.3 * 1.3334 = 0.4. Knowing that the toast-is-down increases the likelihood that the toast is jelly by a factor of 1.3334.</a:t>
            </a:r>
            <a:endParaRPr lang="en-US" dirty="0"/>
          </a:p>
        </p:txBody>
      </p:sp>
      <p:sp>
        <p:nvSpPr>
          <p:cNvPr id="4" name="Slide Number Placeholder 3"/>
          <p:cNvSpPr>
            <a:spLocks noGrp="1"/>
          </p:cNvSpPr>
          <p:nvPr>
            <p:ph type="sldNum" sz="quarter" idx="10"/>
          </p:nvPr>
        </p:nvSpPr>
        <p:spPr/>
        <p:txBody>
          <a:bodyPr/>
          <a:lstStyle/>
          <a:p>
            <a:fld id="{2DBBB382-D3A2-EE44-8761-7A9C876E8D95}" type="slidenum">
              <a:rPr lang="en-US" smtClean="0"/>
              <a:t>5</a:t>
            </a:fld>
            <a:endParaRPr lang="en-US"/>
          </a:p>
        </p:txBody>
      </p:sp>
    </p:spTree>
    <p:extLst>
      <p:ext uri="{BB962C8B-B14F-4D97-AF65-F5344CB8AC3E}">
        <p14:creationId xmlns:p14="http://schemas.microsoft.com/office/powerpoint/2010/main" val="43691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IST777 - Demonstration of Metropolis-Hastings Algorithm</a:t>
            </a:r>
          </a:p>
          <a:p>
            <a:r>
              <a:rPr lang="en-US" dirty="0"/>
              <a:t># Using a Markov chain to build a normal distribution.</a:t>
            </a:r>
          </a:p>
          <a:p>
            <a:r>
              <a:rPr lang="en-US" dirty="0"/>
              <a:t># Modified from code developed by David Kaplan</a:t>
            </a:r>
          </a:p>
          <a:p>
            <a:endParaRPr lang="en-US" dirty="0"/>
          </a:p>
          <a:p>
            <a:r>
              <a:rPr lang="en-US" dirty="0"/>
              <a:t># </a:t>
            </a:r>
            <a:r>
              <a:rPr lang="en-US" dirty="0" err="1"/>
              <a:t>install.packages</a:t>
            </a:r>
            <a:r>
              <a:rPr lang="en-US" dirty="0"/>
              <a:t>("</a:t>
            </a:r>
            <a:r>
              <a:rPr lang="en-US" dirty="0" err="1"/>
              <a:t>pastecs</a:t>
            </a:r>
            <a:r>
              <a:rPr lang="en-US" dirty="0"/>
              <a:t>")</a:t>
            </a:r>
          </a:p>
          <a:p>
            <a:r>
              <a:rPr lang="en-US" dirty="0"/>
              <a:t># </a:t>
            </a:r>
            <a:r>
              <a:rPr lang="en-US" dirty="0" err="1"/>
              <a:t>install.packages</a:t>
            </a:r>
            <a:r>
              <a:rPr lang="en-US" dirty="0"/>
              <a:t>("coda")</a:t>
            </a:r>
          </a:p>
          <a:p>
            <a:r>
              <a:rPr lang="en-US" dirty="0"/>
              <a:t>require(</a:t>
            </a:r>
            <a:r>
              <a:rPr lang="en-US" dirty="0" err="1"/>
              <a:t>pastecs</a:t>
            </a:r>
            <a:r>
              <a:rPr lang="en-US" dirty="0"/>
              <a:t>) # For time series </a:t>
            </a:r>
            <a:r>
              <a:rPr lang="en-US" dirty="0" err="1"/>
              <a:t>descriptives</a:t>
            </a:r>
            <a:endParaRPr lang="en-US" dirty="0"/>
          </a:p>
          <a:p>
            <a:r>
              <a:rPr lang="en-US" dirty="0"/>
              <a:t>require(coda)</a:t>
            </a:r>
          </a:p>
          <a:p>
            <a:endParaRPr lang="en-US" dirty="0"/>
          </a:p>
          <a:p>
            <a:r>
              <a:rPr lang="en-US" dirty="0"/>
              <a:t># n Chooses the overall chain size. Should be in excess of 1000 for good results</a:t>
            </a:r>
          </a:p>
          <a:p>
            <a:r>
              <a:rPr lang="en-US" dirty="0"/>
              <a:t># </a:t>
            </a:r>
            <a:r>
              <a:rPr lang="en-US" dirty="0" err="1"/>
              <a:t>burnin</a:t>
            </a:r>
            <a:r>
              <a:rPr lang="en-US" dirty="0"/>
              <a:t> Choose the initial length of the chain that will be ignored</a:t>
            </a:r>
          </a:p>
          <a:p>
            <a:r>
              <a:rPr lang="en-US" dirty="0"/>
              <a:t># mu Sets the target mean of the distribution</a:t>
            </a:r>
          </a:p>
          <a:p>
            <a:r>
              <a:rPr lang="en-US" dirty="0" err="1"/>
              <a:t>MetroHastingsNormal</a:t>
            </a:r>
            <a:r>
              <a:rPr lang="en-US" dirty="0"/>
              <a:t> &lt;- function (n, </a:t>
            </a:r>
            <a:r>
              <a:rPr lang="en-US" dirty="0" err="1"/>
              <a:t>burnin</a:t>
            </a:r>
            <a:r>
              <a:rPr lang="en-US" dirty="0"/>
              <a:t>, mu, sigma) </a:t>
            </a:r>
          </a:p>
          <a:p>
            <a:r>
              <a:rPr lang="en-US" dirty="0"/>
              <a:t>{</a:t>
            </a:r>
          </a:p>
          <a:p>
            <a:r>
              <a:rPr lang="en-US" dirty="0"/>
              <a:t>  </a:t>
            </a:r>
          </a:p>
          <a:p>
            <a:r>
              <a:rPr lang="en-US" dirty="0"/>
              <a:t>  # 1.  Define a numeric vector of length n and set the first value to the target center of the distribution </a:t>
            </a:r>
          </a:p>
          <a:p>
            <a:r>
              <a:rPr lang="en-US" dirty="0"/>
              <a:t>  </a:t>
            </a:r>
            <a:r>
              <a:rPr lang="en-US" dirty="0" err="1"/>
              <a:t>vec</a:t>
            </a:r>
            <a:r>
              <a:rPr lang="en-US" dirty="0"/>
              <a:t> &lt;- vector("numeric", n)</a:t>
            </a:r>
          </a:p>
          <a:p>
            <a:r>
              <a:rPr lang="en-US" dirty="0"/>
              <a:t>  x &lt;- mu</a:t>
            </a:r>
          </a:p>
          <a:p>
            <a:r>
              <a:rPr lang="en-US" dirty="0"/>
              <a:t>  </a:t>
            </a:r>
            <a:r>
              <a:rPr lang="en-US" dirty="0" err="1"/>
              <a:t>vec</a:t>
            </a:r>
            <a:r>
              <a:rPr lang="en-US" dirty="0"/>
              <a:t>[1] &lt;- x</a:t>
            </a:r>
          </a:p>
          <a:p>
            <a:r>
              <a:rPr lang="en-US" dirty="0"/>
              <a:t>  </a:t>
            </a:r>
          </a:p>
          <a:p>
            <a:r>
              <a:rPr lang="en-US" dirty="0"/>
              <a:t>  for (</a:t>
            </a:r>
            <a:r>
              <a:rPr lang="en-US" dirty="0" err="1"/>
              <a:t>i</a:t>
            </a:r>
            <a:r>
              <a:rPr lang="en-US" dirty="0"/>
              <a:t> in 2:n) {</a:t>
            </a:r>
          </a:p>
          <a:p>
            <a:r>
              <a:rPr lang="en-US" dirty="0"/>
              <a:t>    # Draw one value from a proposal normal distribution with mean 0 and </a:t>
            </a:r>
            <a:r>
              <a:rPr lang="en-US" dirty="0" err="1"/>
              <a:t>sd</a:t>
            </a:r>
            <a:r>
              <a:rPr lang="en-US" dirty="0"/>
              <a:t> as defined by the argument</a:t>
            </a:r>
          </a:p>
          <a:p>
            <a:r>
              <a:rPr lang="en-US" dirty="0"/>
              <a:t>    target &lt;- </a:t>
            </a:r>
            <a:r>
              <a:rPr lang="en-US" dirty="0" err="1"/>
              <a:t>rnorm</a:t>
            </a:r>
            <a:r>
              <a:rPr lang="en-US" dirty="0"/>
              <a:t>(1, 0, </a:t>
            </a:r>
            <a:r>
              <a:rPr lang="en-US" dirty="0" err="1"/>
              <a:t>sd</a:t>
            </a:r>
            <a:r>
              <a:rPr lang="en-US" dirty="0"/>
              <a:t>=sigma)</a:t>
            </a:r>
          </a:p>
          <a:p>
            <a:r>
              <a:rPr lang="en-US" dirty="0"/>
              <a:t>    </a:t>
            </a:r>
          </a:p>
          <a:p>
            <a:r>
              <a:rPr lang="en-US" dirty="0"/>
              <a:t>    # Define a candidate value as the value of the target plus the previous value </a:t>
            </a:r>
          </a:p>
          <a:p>
            <a:r>
              <a:rPr lang="en-US" dirty="0"/>
              <a:t>    can &lt;- x + target # Candidate links to previous value: This is what makes it a time series </a:t>
            </a:r>
          </a:p>
          <a:p>
            <a:r>
              <a:rPr lang="en-US" dirty="0"/>
              <a:t>    </a:t>
            </a:r>
          </a:p>
          <a:p>
            <a:r>
              <a:rPr lang="en-US" dirty="0"/>
              <a:t>    # Define the acceptance probability "</a:t>
            </a:r>
            <a:r>
              <a:rPr lang="en-US" dirty="0" err="1"/>
              <a:t>aprob</a:t>
            </a:r>
            <a:r>
              <a:rPr lang="en-US" dirty="0"/>
              <a:t>" as the minimum value of 1 or the </a:t>
            </a:r>
          </a:p>
          <a:p>
            <a:r>
              <a:rPr lang="en-US" dirty="0"/>
              <a:t>    #      ratio of the density values of candidate value and x. To the extent that</a:t>
            </a:r>
          </a:p>
          <a:p>
            <a:r>
              <a:rPr lang="en-US" dirty="0"/>
              <a:t>    #      the candidate "fits better" into the target distribution, it will be kept.</a:t>
            </a:r>
          </a:p>
          <a:p>
            <a:r>
              <a:rPr lang="en-US" dirty="0"/>
              <a:t>    </a:t>
            </a:r>
            <a:r>
              <a:rPr lang="en-US" dirty="0" err="1"/>
              <a:t>aprob</a:t>
            </a:r>
            <a:r>
              <a:rPr lang="en-US" dirty="0"/>
              <a:t> &lt;- min(1, </a:t>
            </a:r>
            <a:r>
              <a:rPr lang="en-US" dirty="0" err="1"/>
              <a:t>dnorm</a:t>
            </a:r>
            <a:r>
              <a:rPr lang="en-US" dirty="0"/>
              <a:t>(can, mean=mu, </a:t>
            </a:r>
            <a:r>
              <a:rPr lang="en-US" dirty="0" err="1"/>
              <a:t>sd</a:t>
            </a:r>
            <a:r>
              <a:rPr lang="en-US" dirty="0"/>
              <a:t>=sigma)/</a:t>
            </a:r>
            <a:r>
              <a:rPr lang="en-US" dirty="0" err="1"/>
              <a:t>dnorm</a:t>
            </a:r>
            <a:r>
              <a:rPr lang="en-US" dirty="0"/>
              <a:t>(x, mean=mu, </a:t>
            </a:r>
            <a:r>
              <a:rPr lang="en-US" dirty="0" err="1"/>
              <a:t>sd</a:t>
            </a:r>
            <a:r>
              <a:rPr lang="en-US" dirty="0"/>
              <a:t>=sigma)) </a:t>
            </a:r>
          </a:p>
          <a:p>
            <a:r>
              <a:rPr lang="en-US" dirty="0"/>
              <a:t>   </a:t>
            </a:r>
          </a:p>
          <a:p>
            <a:r>
              <a:rPr lang="en-US" dirty="0"/>
              <a:t>    # Decide to accept or reject the candidate value by comparing </a:t>
            </a:r>
            <a:r>
              <a:rPr lang="en-US" dirty="0" err="1"/>
              <a:t>aprob</a:t>
            </a:r>
            <a:r>
              <a:rPr lang="en-US" dirty="0"/>
              <a:t> to a random  </a:t>
            </a:r>
          </a:p>
          <a:p>
            <a:r>
              <a:rPr lang="en-US" dirty="0"/>
              <a:t>    #      draw from a uniform(0, 1) distribution. Choose the candidate value if the </a:t>
            </a:r>
          </a:p>
          <a:p>
            <a:r>
              <a:rPr lang="en-US" dirty="0"/>
              <a:t>    #      relative probability is higher than the random value.</a:t>
            </a:r>
          </a:p>
          <a:p>
            <a:r>
              <a:rPr lang="en-US" dirty="0"/>
              <a:t>    if (</a:t>
            </a:r>
            <a:r>
              <a:rPr lang="en-US" dirty="0" err="1"/>
              <a:t>aprob</a:t>
            </a:r>
            <a:r>
              <a:rPr lang="en-US" dirty="0"/>
              <a:t> &gt;= </a:t>
            </a:r>
            <a:r>
              <a:rPr lang="en-US" dirty="0" err="1"/>
              <a:t>runif</a:t>
            </a:r>
            <a:r>
              <a:rPr lang="en-US" dirty="0"/>
              <a:t>(1)) { x &lt;- can } </a:t>
            </a:r>
          </a:p>
          <a:p>
            <a:r>
              <a:rPr lang="en-US" dirty="0"/>
              <a:t>    </a:t>
            </a:r>
          </a:p>
          <a:p>
            <a:r>
              <a:rPr lang="en-US" dirty="0"/>
              <a:t>    </a:t>
            </a:r>
            <a:r>
              <a:rPr lang="en-US" dirty="0" err="1"/>
              <a:t>vec</a:t>
            </a:r>
            <a:r>
              <a:rPr lang="en-US" dirty="0"/>
              <a:t>[</a:t>
            </a:r>
            <a:r>
              <a:rPr lang="en-US" dirty="0" err="1"/>
              <a:t>i</a:t>
            </a:r>
            <a:r>
              <a:rPr lang="en-US" dirty="0"/>
              <a:t>] &lt;- x # Either keep the old x or use the new value depending upon the previous test</a:t>
            </a:r>
          </a:p>
          <a:p>
            <a:r>
              <a:rPr lang="en-US" dirty="0"/>
              <a:t>  }</a:t>
            </a:r>
          </a:p>
          <a:p>
            <a:r>
              <a:rPr lang="en-US" dirty="0"/>
              <a:t>  </a:t>
            </a:r>
          </a:p>
          <a:p>
            <a:r>
              <a:rPr lang="en-US" dirty="0"/>
              <a:t>  summary &lt;- </a:t>
            </a:r>
            <a:r>
              <a:rPr lang="en-US" dirty="0" err="1"/>
              <a:t>stat.desc</a:t>
            </a:r>
            <a:r>
              <a:rPr lang="en-US" dirty="0"/>
              <a:t>(</a:t>
            </a:r>
            <a:r>
              <a:rPr lang="en-US" dirty="0" err="1"/>
              <a:t>vec</a:t>
            </a:r>
            <a:r>
              <a:rPr lang="en-US" dirty="0"/>
              <a:t>[</a:t>
            </a:r>
            <a:r>
              <a:rPr lang="en-US" dirty="0" err="1"/>
              <a:t>burnin:n</a:t>
            </a:r>
            <a:r>
              <a:rPr lang="en-US" dirty="0"/>
              <a:t>], basic=F)</a:t>
            </a:r>
          </a:p>
          <a:p>
            <a:r>
              <a:rPr lang="en-US" dirty="0"/>
              <a:t>  print(summary)</a:t>
            </a:r>
          </a:p>
          <a:p>
            <a:r>
              <a:rPr lang="en-US" dirty="0"/>
              <a:t>  </a:t>
            </a:r>
          </a:p>
          <a:p>
            <a:r>
              <a:rPr lang="en-US" dirty="0"/>
              <a:t>  # Show a trace plot and a histogram of the chain        	</a:t>
            </a:r>
          </a:p>
          <a:p>
            <a:r>
              <a:rPr lang="en-US" dirty="0"/>
              <a:t>  </a:t>
            </a:r>
            <a:r>
              <a:rPr lang="en-US" dirty="0" err="1"/>
              <a:t>hist</a:t>
            </a:r>
            <a:r>
              <a:rPr lang="en-US" dirty="0"/>
              <a:t>(</a:t>
            </a:r>
            <a:r>
              <a:rPr lang="en-US" dirty="0" err="1"/>
              <a:t>vec</a:t>
            </a:r>
            <a:r>
              <a:rPr lang="en-US" dirty="0"/>
              <a:t>[</a:t>
            </a:r>
            <a:r>
              <a:rPr lang="en-US" dirty="0" err="1"/>
              <a:t>burnin:n</a:t>
            </a:r>
            <a:r>
              <a:rPr lang="en-US" dirty="0"/>
              <a:t>],30,main="Histogram of Post </a:t>
            </a:r>
            <a:r>
              <a:rPr lang="en-US" dirty="0" err="1"/>
              <a:t>Burnin</a:t>
            </a:r>
            <a:r>
              <a:rPr lang="en-US" dirty="0"/>
              <a:t> Values",</a:t>
            </a:r>
            <a:r>
              <a:rPr lang="en-US" dirty="0" err="1"/>
              <a:t>xlab</a:t>
            </a:r>
            <a:r>
              <a:rPr lang="en-US" dirty="0"/>
              <a:t>=NULL)</a:t>
            </a:r>
          </a:p>
          <a:p>
            <a:r>
              <a:rPr lang="en-US" dirty="0"/>
              <a:t>  plot(</a:t>
            </a:r>
            <a:r>
              <a:rPr lang="en-US" dirty="0" err="1"/>
              <a:t>ts</a:t>
            </a:r>
            <a:r>
              <a:rPr lang="en-US" dirty="0"/>
              <a:t>(</a:t>
            </a:r>
            <a:r>
              <a:rPr lang="en-US" dirty="0" err="1"/>
              <a:t>vec</a:t>
            </a:r>
            <a:r>
              <a:rPr lang="en-US" dirty="0"/>
              <a:t>[</a:t>
            </a:r>
            <a:r>
              <a:rPr lang="en-US" dirty="0" err="1"/>
              <a:t>burnin:n</a:t>
            </a:r>
            <a:r>
              <a:rPr lang="en-US" dirty="0"/>
              <a:t>]),main="Trace Plot of Post </a:t>
            </a:r>
            <a:r>
              <a:rPr lang="en-US" dirty="0" err="1"/>
              <a:t>Burnin</a:t>
            </a:r>
            <a:r>
              <a:rPr lang="en-US" dirty="0"/>
              <a:t> Values")</a:t>
            </a:r>
          </a:p>
          <a:p>
            <a:endParaRPr lang="en-US" dirty="0"/>
          </a:p>
          <a:p>
            <a:r>
              <a:rPr lang="en-US" dirty="0"/>
              <a:t>}</a:t>
            </a:r>
          </a:p>
          <a:p>
            <a:endParaRPr lang="en-US" dirty="0"/>
          </a:p>
          <a:p>
            <a:r>
              <a:rPr lang="en-US" dirty="0" err="1"/>
              <a:t>hist</a:t>
            </a:r>
            <a:r>
              <a:rPr lang="en-US" dirty="0"/>
              <a:t>(</a:t>
            </a:r>
            <a:r>
              <a:rPr lang="en-US" dirty="0" err="1"/>
              <a:t>iris$Sepal.Width</a:t>
            </a:r>
            <a:r>
              <a:rPr lang="en-US" dirty="0"/>
              <a:t>)</a:t>
            </a:r>
          </a:p>
          <a:p>
            <a:r>
              <a:rPr lang="en-US" dirty="0" err="1"/>
              <a:t>swmean</a:t>
            </a:r>
            <a:r>
              <a:rPr lang="en-US" dirty="0"/>
              <a:t> &lt;- mean(</a:t>
            </a:r>
            <a:r>
              <a:rPr lang="en-US" dirty="0" err="1"/>
              <a:t>iris$Sepal.Width</a:t>
            </a:r>
            <a:r>
              <a:rPr lang="en-US" dirty="0"/>
              <a:t>)</a:t>
            </a:r>
          </a:p>
          <a:p>
            <a:r>
              <a:rPr lang="en-US" dirty="0" err="1"/>
              <a:t>swsd</a:t>
            </a:r>
            <a:r>
              <a:rPr lang="en-US" dirty="0"/>
              <a:t> &lt;- </a:t>
            </a:r>
            <a:r>
              <a:rPr lang="en-US" dirty="0" err="1"/>
              <a:t>sd</a:t>
            </a:r>
            <a:r>
              <a:rPr lang="en-US" dirty="0"/>
              <a:t>(</a:t>
            </a:r>
            <a:r>
              <a:rPr lang="en-US" dirty="0" err="1"/>
              <a:t>iris$Sepal.Width</a:t>
            </a:r>
            <a:r>
              <a:rPr lang="en-US" dirty="0"/>
              <a:t>)</a:t>
            </a:r>
          </a:p>
          <a:p>
            <a:r>
              <a:rPr lang="en-US" dirty="0" err="1"/>
              <a:t>swmean</a:t>
            </a:r>
            <a:r>
              <a:rPr lang="en-US" dirty="0"/>
              <a:t>; </a:t>
            </a:r>
            <a:r>
              <a:rPr lang="en-US" dirty="0" err="1"/>
              <a:t>swsd</a:t>
            </a:r>
            <a:endParaRPr lang="en-US" dirty="0"/>
          </a:p>
          <a:p>
            <a:endParaRPr lang="en-US" dirty="0"/>
          </a:p>
          <a:p>
            <a:r>
              <a:rPr lang="en-US" dirty="0" err="1"/>
              <a:t>MetroHastingsNormal</a:t>
            </a:r>
            <a:r>
              <a:rPr lang="en-US" dirty="0"/>
              <a:t>(n=10000, </a:t>
            </a:r>
            <a:r>
              <a:rPr lang="en-US" dirty="0" err="1"/>
              <a:t>burnin</a:t>
            </a:r>
            <a:r>
              <a:rPr lang="en-US" dirty="0"/>
              <a:t>=1000, mu=</a:t>
            </a:r>
            <a:r>
              <a:rPr lang="en-US" dirty="0" err="1"/>
              <a:t>swmean</a:t>
            </a:r>
            <a:r>
              <a:rPr lang="en-US" dirty="0"/>
              <a:t>, sigma=</a:t>
            </a:r>
            <a:r>
              <a:rPr lang="en-US" dirty="0" err="1"/>
              <a:t>swsd</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D5BB6B8D-FAE7-9F46-B46F-A55DED415EF7}" type="slidenum">
              <a:rPr lang="en-US" smtClean="0"/>
              <a:t>11</a:t>
            </a:fld>
            <a:endParaRPr lang="en-US"/>
          </a:p>
        </p:txBody>
      </p:sp>
    </p:spTree>
    <p:extLst>
      <p:ext uri="{BB962C8B-B14F-4D97-AF65-F5344CB8AC3E}">
        <p14:creationId xmlns:p14="http://schemas.microsoft.com/office/powerpoint/2010/main" val="48278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Jags Tutorial - For IST772/777</a:t>
            </a:r>
          </a:p>
          <a:p>
            <a:endParaRPr lang="en-US" dirty="0"/>
          </a:p>
          <a:p>
            <a:r>
              <a:rPr lang="en-US" dirty="0"/>
              <a:t># Where is the JAGS model file?</a:t>
            </a:r>
          </a:p>
          <a:p>
            <a:r>
              <a:rPr lang="en-US" dirty="0" err="1"/>
              <a:t>setwd</a:t>
            </a:r>
            <a:r>
              <a:rPr lang="en-US" dirty="0"/>
              <a:t>("~/Dropbox/Teaching/Statistics/</a:t>
            </a:r>
            <a:r>
              <a:rPr lang="en-US" dirty="0" err="1"/>
              <a:t>WeekByWeekLive</a:t>
            </a:r>
            <a:r>
              <a:rPr lang="en-US" dirty="0"/>
              <a:t>/Week5")</a:t>
            </a:r>
          </a:p>
          <a:p>
            <a:endParaRPr lang="en-US" dirty="0"/>
          </a:p>
          <a:p>
            <a:endParaRPr lang="en-US" dirty="0"/>
          </a:p>
          <a:p>
            <a:r>
              <a:rPr lang="en-US" dirty="0"/>
              <a:t># Make sure JAGS is installed for native OS</a:t>
            </a:r>
          </a:p>
          <a:p>
            <a:r>
              <a:rPr lang="en-US" dirty="0"/>
              <a:t># along with these packages:</a:t>
            </a:r>
          </a:p>
          <a:p>
            <a:r>
              <a:rPr lang="en-US" dirty="0"/>
              <a:t># </a:t>
            </a:r>
            <a:r>
              <a:rPr lang="en-US" dirty="0" err="1"/>
              <a:t>install.packages</a:t>
            </a:r>
            <a:r>
              <a:rPr lang="en-US" dirty="0"/>
              <a:t>("</a:t>
            </a:r>
            <a:r>
              <a:rPr lang="en-US" dirty="0" err="1"/>
              <a:t>rjags</a:t>
            </a:r>
            <a:r>
              <a:rPr lang="en-US" dirty="0"/>
              <a:t>")</a:t>
            </a:r>
          </a:p>
          <a:p>
            <a:r>
              <a:rPr lang="en-US" dirty="0"/>
              <a:t># </a:t>
            </a:r>
            <a:r>
              <a:rPr lang="en-US" dirty="0" err="1"/>
              <a:t>install.packages</a:t>
            </a:r>
            <a:r>
              <a:rPr lang="en-US" dirty="0"/>
              <a:t>("</a:t>
            </a:r>
            <a:r>
              <a:rPr lang="en-US" dirty="0" err="1"/>
              <a:t>MCMCvis</a:t>
            </a:r>
            <a:r>
              <a:rPr lang="en-US" dirty="0"/>
              <a:t>")</a:t>
            </a:r>
          </a:p>
          <a:p>
            <a:r>
              <a:rPr lang="en-US" dirty="0"/>
              <a:t>library("</a:t>
            </a:r>
            <a:r>
              <a:rPr lang="en-US" dirty="0" err="1"/>
              <a:t>rjags</a:t>
            </a:r>
            <a:r>
              <a:rPr lang="en-US" dirty="0"/>
              <a:t>")</a:t>
            </a:r>
          </a:p>
          <a:p>
            <a:endParaRPr lang="en-US" dirty="0"/>
          </a:p>
          <a:p>
            <a:r>
              <a:rPr lang="en-US" dirty="0" err="1"/>
              <a:t>set.seed</a:t>
            </a:r>
            <a:r>
              <a:rPr lang="en-US" dirty="0"/>
              <a:t>(1)</a:t>
            </a:r>
          </a:p>
          <a:p>
            <a:r>
              <a:rPr lang="en-US" dirty="0"/>
              <a:t>n &lt;- 100</a:t>
            </a:r>
          </a:p>
          <a:p>
            <a:r>
              <a:rPr lang="en-US" dirty="0"/>
              <a:t>beta.0 &lt;- 0 # This is the center of the prior for the mean</a:t>
            </a:r>
          </a:p>
          <a:p>
            <a:r>
              <a:rPr lang="en-US" dirty="0" err="1"/>
              <a:t>sigma.sq</a:t>
            </a:r>
            <a:r>
              <a:rPr lang="en-US" dirty="0"/>
              <a:t> &lt;- 5 # This is the prior for the variance</a:t>
            </a:r>
          </a:p>
          <a:p>
            <a:endParaRPr lang="en-US" dirty="0"/>
          </a:p>
          <a:p>
            <a:endParaRPr lang="en-US" dirty="0"/>
          </a:p>
          <a:p>
            <a:r>
              <a:rPr lang="en-US" dirty="0"/>
              <a:t>y &lt;- </a:t>
            </a:r>
            <a:r>
              <a:rPr lang="en-US" dirty="0" err="1"/>
              <a:t>rnorm</a:t>
            </a:r>
            <a:r>
              <a:rPr lang="en-US" dirty="0"/>
              <a:t>(n, beta.0, sqrt(</a:t>
            </a:r>
            <a:r>
              <a:rPr lang="en-US" dirty="0" err="1"/>
              <a:t>sigma.sq</a:t>
            </a:r>
            <a:r>
              <a:rPr lang="en-US" dirty="0"/>
              <a:t>)) # Make some data to model with those </a:t>
            </a:r>
            <a:r>
              <a:rPr lang="en-US" dirty="0" err="1"/>
              <a:t>parms</a:t>
            </a:r>
            <a:endParaRPr lang="en-US" dirty="0"/>
          </a:p>
          <a:p>
            <a:r>
              <a:rPr lang="en-US" dirty="0" err="1"/>
              <a:t>hist</a:t>
            </a:r>
            <a:r>
              <a:rPr lang="en-US" dirty="0"/>
              <a:t>(y); mean(y); </a:t>
            </a:r>
            <a:r>
              <a:rPr lang="en-US" dirty="0" err="1"/>
              <a:t>sd</a:t>
            </a:r>
            <a:r>
              <a:rPr lang="en-US" dirty="0"/>
              <a:t>(y); </a:t>
            </a:r>
            <a:r>
              <a:rPr lang="en-US" dirty="0" err="1"/>
              <a:t>var</a:t>
            </a:r>
            <a:r>
              <a:rPr lang="en-US" dirty="0"/>
              <a:t>(y)</a:t>
            </a:r>
          </a:p>
          <a:p>
            <a:endParaRPr lang="en-US" dirty="0"/>
          </a:p>
          <a:p>
            <a:endParaRPr lang="en-US" dirty="0"/>
          </a:p>
          <a:p>
            <a:r>
              <a:rPr lang="en-US" dirty="0"/>
              <a:t>data &lt;- list(y = y, n = n) # Prepare data to go to jags</a:t>
            </a:r>
          </a:p>
          <a:p>
            <a:endParaRPr lang="en-US" dirty="0"/>
          </a:p>
          <a:p>
            <a:r>
              <a:rPr lang="en-US" dirty="0" err="1"/>
              <a:t>inits</a:t>
            </a:r>
            <a:r>
              <a:rPr lang="en-US" dirty="0"/>
              <a:t> &lt;- list(beta.0 = beta.0, </a:t>
            </a:r>
            <a:r>
              <a:rPr lang="en-US" dirty="0" err="1"/>
              <a:t>sigma.sq</a:t>
            </a:r>
            <a:r>
              <a:rPr lang="en-US" dirty="0"/>
              <a:t> = </a:t>
            </a:r>
            <a:r>
              <a:rPr lang="en-US" dirty="0" err="1"/>
              <a:t>sigma.sq</a:t>
            </a:r>
            <a:r>
              <a:rPr lang="en-US" dirty="0"/>
              <a:t>) # Priors for the run</a:t>
            </a:r>
          </a:p>
          <a:p>
            <a:endParaRPr lang="en-US" dirty="0"/>
          </a:p>
          <a:p>
            <a:r>
              <a:rPr lang="en-US" dirty="0"/>
              <a:t># </a:t>
            </a:r>
            <a:r>
              <a:rPr lang="en-US" dirty="0" err="1"/>
              <a:t>n.chains</a:t>
            </a:r>
            <a:r>
              <a:rPr lang="en-US" dirty="0"/>
              <a:t> - Number of separate MCMC chains to run</a:t>
            </a:r>
          </a:p>
          <a:p>
            <a:r>
              <a:rPr lang="en-US" dirty="0"/>
              <a:t># </a:t>
            </a:r>
            <a:r>
              <a:rPr lang="en-US" dirty="0" err="1"/>
              <a:t>n.adapt</a:t>
            </a:r>
            <a:r>
              <a:rPr lang="en-US" dirty="0"/>
              <a:t> - Number of initial samples not counted in chain (</a:t>
            </a:r>
            <a:r>
              <a:rPr lang="en-US" dirty="0" err="1"/>
              <a:t>inital</a:t>
            </a:r>
            <a:r>
              <a:rPr lang="en-US" dirty="0"/>
              <a:t> samples may be used to set </a:t>
            </a:r>
          </a:p>
          <a:p>
            <a:r>
              <a:rPr lang="en-US" dirty="0"/>
              <a:t># step size, e.g., for Metropolis-Hastings)</a:t>
            </a:r>
          </a:p>
          <a:p>
            <a:r>
              <a:rPr lang="en-US" dirty="0" err="1"/>
              <a:t>jags.m</a:t>
            </a:r>
            <a:r>
              <a:rPr lang="en-US" dirty="0"/>
              <a:t> &lt;- </a:t>
            </a:r>
            <a:r>
              <a:rPr lang="en-US" dirty="0" err="1"/>
              <a:t>jags.model</a:t>
            </a:r>
            <a:r>
              <a:rPr lang="en-US" dirty="0"/>
              <a:t>(file = "</a:t>
            </a:r>
            <a:r>
              <a:rPr lang="en-US" dirty="0" err="1"/>
              <a:t>simpleDist.jags</a:t>
            </a:r>
            <a:r>
              <a:rPr lang="en-US" dirty="0"/>
              <a:t>", data = data,</a:t>
            </a:r>
          </a:p>
          <a:p>
            <a:r>
              <a:rPr lang="en-US" dirty="0"/>
              <a:t>                     </a:t>
            </a:r>
            <a:r>
              <a:rPr lang="en-US" dirty="0" err="1"/>
              <a:t>inits</a:t>
            </a:r>
            <a:r>
              <a:rPr lang="en-US" dirty="0"/>
              <a:t> = </a:t>
            </a:r>
            <a:r>
              <a:rPr lang="en-US" dirty="0" err="1"/>
              <a:t>inits</a:t>
            </a:r>
            <a:r>
              <a:rPr lang="en-US" dirty="0"/>
              <a:t>, </a:t>
            </a:r>
            <a:r>
              <a:rPr lang="en-US" dirty="0" err="1"/>
              <a:t>n.chains</a:t>
            </a:r>
            <a:r>
              <a:rPr lang="en-US" dirty="0"/>
              <a:t> = 3, </a:t>
            </a:r>
            <a:r>
              <a:rPr lang="en-US" dirty="0" err="1"/>
              <a:t>n.adapt</a:t>
            </a:r>
            <a:r>
              <a:rPr lang="en-US" dirty="0"/>
              <a:t> = 100)</a:t>
            </a:r>
          </a:p>
          <a:p>
            <a:endParaRPr lang="en-US" dirty="0"/>
          </a:p>
          <a:p>
            <a:r>
              <a:rPr lang="en-US" dirty="0"/>
              <a:t># This is a complex object full of code. The rest of the work is</a:t>
            </a:r>
          </a:p>
          <a:p>
            <a:r>
              <a:rPr lang="en-US" dirty="0"/>
              <a:t># done in R.</a:t>
            </a:r>
          </a:p>
          <a:p>
            <a:r>
              <a:rPr lang="en-US" dirty="0"/>
              <a:t>View(</a:t>
            </a:r>
            <a:r>
              <a:rPr lang="en-US" dirty="0" err="1"/>
              <a:t>jags.m</a:t>
            </a:r>
            <a:r>
              <a:rPr lang="en-US" dirty="0"/>
              <a:t>) </a:t>
            </a:r>
          </a:p>
          <a:p>
            <a:endParaRPr lang="en-US" dirty="0"/>
          </a:p>
          <a:p>
            <a:r>
              <a:rPr lang="en-US" dirty="0"/>
              <a:t># These are the parameters for which we want to see output.</a:t>
            </a:r>
          </a:p>
          <a:p>
            <a:r>
              <a:rPr lang="en-US" dirty="0" err="1"/>
              <a:t>params</a:t>
            </a:r>
            <a:r>
              <a:rPr lang="en-US" dirty="0"/>
              <a:t> &lt;- c("beta.0", "</a:t>
            </a:r>
            <a:r>
              <a:rPr lang="en-US" dirty="0" err="1"/>
              <a:t>sigma.sq</a:t>
            </a:r>
            <a:r>
              <a:rPr lang="en-US" dirty="0"/>
              <a:t>")</a:t>
            </a:r>
          </a:p>
          <a:p>
            <a:r>
              <a:rPr lang="en-US" dirty="0" err="1"/>
              <a:t>samps</a:t>
            </a:r>
            <a:r>
              <a:rPr lang="en-US" dirty="0"/>
              <a:t> &lt;- </a:t>
            </a:r>
            <a:r>
              <a:rPr lang="en-US" dirty="0" err="1"/>
              <a:t>coda.samples</a:t>
            </a:r>
            <a:r>
              <a:rPr lang="en-US" dirty="0"/>
              <a:t>(</a:t>
            </a:r>
            <a:r>
              <a:rPr lang="en-US" dirty="0" err="1"/>
              <a:t>jags.m</a:t>
            </a:r>
            <a:r>
              <a:rPr lang="en-US" dirty="0"/>
              <a:t>, </a:t>
            </a:r>
            <a:r>
              <a:rPr lang="en-US" dirty="0" err="1"/>
              <a:t>params</a:t>
            </a:r>
            <a:r>
              <a:rPr lang="en-US" dirty="0"/>
              <a:t>, </a:t>
            </a:r>
            <a:r>
              <a:rPr lang="en-US" dirty="0" err="1"/>
              <a:t>n.iter</a:t>
            </a:r>
            <a:r>
              <a:rPr lang="en-US" dirty="0"/>
              <a:t> = 10000)</a:t>
            </a:r>
          </a:p>
          <a:p>
            <a:endParaRPr lang="en-US" dirty="0"/>
          </a:p>
          <a:p>
            <a:r>
              <a:rPr lang="en-US" dirty="0"/>
              <a:t># Note that the trace plots show separate colors for each chain.</a:t>
            </a:r>
          </a:p>
          <a:p>
            <a:r>
              <a:rPr lang="en-US" dirty="0"/>
              <a:t># The chains should "mix" - that is they should converge with each</a:t>
            </a:r>
          </a:p>
          <a:p>
            <a:r>
              <a:rPr lang="en-US" dirty="0"/>
              <a:t># other from a distributional standpoint.</a:t>
            </a:r>
          </a:p>
          <a:p>
            <a:r>
              <a:rPr lang="en-US" dirty="0"/>
              <a:t>plot(</a:t>
            </a:r>
            <a:r>
              <a:rPr lang="en-US" dirty="0" err="1"/>
              <a:t>samps</a:t>
            </a:r>
            <a:r>
              <a:rPr lang="en-US" dirty="0"/>
              <a:t>)</a:t>
            </a:r>
          </a:p>
          <a:p>
            <a:endParaRPr lang="en-US" dirty="0"/>
          </a:p>
          <a:p>
            <a:r>
              <a:rPr lang="en-US" dirty="0"/>
              <a:t># These commands give diagnostics on the quality of the separate chains.</a:t>
            </a:r>
          </a:p>
          <a:p>
            <a:r>
              <a:rPr lang="en-US" dirty="0" err="1"/>
              <a:t>gelman.diag</a:t>
            </a:r>
            <a:r>
              <a:rPr lang="en-US" dirty="0"/>
              <a:t>(</a:t>
            </a:r>
            <a:r>
              <a:rPr lang="en-US" dirty="0" err="1"/>
              <a:t>samps</a:t>
            </a:r>
            <a:r>
              <a:rPr lang="en-US" dirty="0"/>
              <a:t>) # Factors of one mean that between-chain and within-chain variance are equal</a:t>
            </a:r>
          </a:p>
          <a:p>
            <a:r>
              <a:rPr lang="en-US" dirty="0" err="1"/>
              <a:t>gelman.plot</a:t>
            </a:r>
            <a:r>
              <a:rPr lang="en-US" dirty="0"/>
              <a:t>(</a:t>
            </a:r>
            <a:r>
              <a:rPr lang="en-US" dirty="0" err="1"/>
              <a:t>samps</a:t>
            </a:r>
            <a:r>
              <a:rPr lang="en-US" dirty="0"/>
              <a:t>)</a:t>
            </a:r>
          </a:p>
          <a:p>
            <a:r>
              <a:rPr lang="en-US" dirty="0"/>
              <a:t># Rule of thumb: values of 1.1 or less show adequate convergence</a:t>
            </a:r>
          </a:p>
          <a:p>
            <a:endParaRPr lang="en-US" dirty="0"/>
          </a:p>
          <a:p>
            <a:r>
              <a:rPr lang="en-US" dirty="0" err="1"/>
              <a:t>burn.in</a:t>
            </a:r>
            <a:r>
              <a:rPr lang="en-US" dirty="0"/>
              <a:t> &lt;- 1000 # Provides an initial set of samples that will be ignored</a:t>
            </a:r>
          </a:p>
          <a:p>
            <a:r>
              <a:rPr lang="en-US" dirty="0"/>
              <a:t>summary(window(</a:t>
            </a:r>
            <a:r>
              <a:rPr lang="en-US" dirty="0" err="1"/>
              <a:t>samps</a:t>
            </a:r>
            <a:r>
              <a:rPr lang="en-US" dirty="0"/>
              <a:t>, start = </a:t>
            </a:r>
            <a:r>
              <a:rPr lang="en-US" dirty="0" err="1"/>
              <a:t>burn.in</a:t>
            </a:r>
            <a:r>
              <a:rPr lang="en-US" dirty="0"/>
              <a:t>))</a:t>
            </a:r>
          </a:p>
          <a:p>
            <a:endParaRPr lang="en-US" dirty="0"/>
          </a:p>
          <a:p>
            <a:r>
              <a:rPr lang="en-US" dirty="0"/>
              <a:t>library(</a:t>
            </a:r>
            <a:r>
              <a:rPr lang="en-US" dirty="0" err="1"/>
              <a:t>MCMCvis</a:t>
            </a:r>
            <a:r>
              <a:rPr lang="en-US" dirty="0"/>
              <a:t>) # Package for visualizing MCMC results</a:t>
            </a:r>
          </a:p>
          <a:p>
            <a:r>
              <a:rPr lang="en-US" dirty="0" err="1"/>
              <a:t>MCMCsummary</a:t>
            </a:r>
            <a:r>
              <a:rPr lang="en-US" dirty="0"/>
              <a:t>(</a:t>
            </a:r>
            <a:r>
              <a:rPr lang="en-US" dirty="0" err="1"/>
              <a:t>samps</a:t>
            </a:r>
            <a:r>
              <a:rPr lang="en-US" dirty="0"/>
              <a:t>, round=3)</a:t>
            </a:r>
          </a:p>
          <a:p>
            <a:r>
              <a:rPr lang="en-US" dirty="0" err="1"/>
              <a:t>MCMCtrace</a:t>
            </a:r>
            <a:r>
              <a:rPr lang="en-US" dirty="0"/>
              <a:t>(</a:t>
            </a:r>
            <a:r>
              <a:rPr lang="en-US" dirty="0" err="1"/>
              <a:t>samps</a:t>
            </a:r>
            <a:r>
              <a:rPr lang="en-US" dirty="0"/>
              <a:t>, pdf=FALSE)</a:t>
            </a:r>
          </a:p>
          <a:p>
            <a:endParaRPr lang="en-US" dirty="0"/>
          </a:p>
          <a:p>
            <a:endParaRPr lang="en-US" dirty="0"/>
          </a:p>
          <a:p>
            <a:endParaRPr lang="en-US" dirty="0"/>
          </a:p>
          <a:p>
            <a:r>
              <a:rPr lang="en-US" dirty="0"/>
              <a:t>####################################################</a:t>
            </a:r>
          </a:p>
          <a:p>
            <a:r>
              <a:rPr lang="en-US" dirty="0"/>
              <a:t># Now do two independent means</a:t>
            </a:r>
          </a:p>
          <a:p>
            <a:endParaRPr lang="en-US" dirty="0"/>
          </a:p>
          <a:p>
            <a:r>
              <a:rPr lang="en-US" dirty="0"/>
              <a:t>x &lt;- </a:t>
            </a:r>
            <a:r>
              <a:rPr lang="en-US" dirty="0" err="1"/>
              <a:t>mtcars$mpg</a:t>
            </a:r>
            <a:r>
              <a:rPr lang="en-US" dirty="0"/>
              <a:t>[</a:t>
            </a:r>
            <a:r>
              <a:rPr lang="en-US" dirty="0" err="1"/>
              <a:t>mtcars$am</a:t>
            </a:r>
            <a:r>
              <a:rPr lang="en-US" dirty="0"/>
              <a:t>==0]</a:t>
            </a:r>
          </a:p>
          <a:p>
            <a:r>
              <a:rPr lang="en-US" dirty="0"/>
              <a:t>y &lt;- </a:t>
            </a:r>
            <a:r>
              <a:rPr lang="en-US" dirty="0" err="1"/>
              <a:t>mtcars$mpg</a:t>
            </a:r>
            <a:r>
              <a:rPr lang="en-US" dirty="0"/>
              <a:t>[</a:t>
            </a:r>
            <a:r>
              <a:rPr lang="en-US" dirty="0" err="1"/>
              <a:t>mtcars$am</a:t>
            </a:r>
            <a:r>
              <a:rPr lang="en-US" dirty="0"/>
              <a:t>==1]</a:t>
            </a:r>
          </a:p>
          <a:p>
            <a:endParaRPr lang="en-US" dirty="0"/>
          </a:p>
          <a:p>
            <a:r>
              <a:rPr lang="en-US" dirty="0"/>
              <a:t># Where is the JAGS model file?</a:t>
            </a:r>
          </a:p>
          <a:p>
            <a:r>
              <a:rPr lang="en-US" dirty="0" err="1"/>
              <a:t>setwd</a:t>
            </a:r>
            <a:r>
              <a:rPr lang="en-US" dirty="0"/>
              <a:t>("~/Dropbox/Teaching/Statistics/</a:t>
            </a:r>
            <a:r>
              <a:rPr lang="en-US" dirty="0" err="1"/>
              <a:t>WeekByWeekLive</a:t>
            </a:r>
            <a:r>
              <a:rPr lang="en-US" dirty="0"/>
              <a:t>/Week5")</a:t>
            </a:r>
          </a:p>
          <a:p>
            <a:endParaRPr lang="en-US" dirty="0"/>
          </a:p>
          <a:p>
            <a:r>
              <a:rPr lang="en-US" dirty="0"/>
              <a:t># Set up the priors </a:t>
            </a:r>
          </a:p>
          <a:p>
            <a:r>
              <a:rPr lang="en-US" dirty="0" err="1"/>
              <a:t>mean_mu</a:t>
            </a:r>
            <a:r>
              <a:rPr lang="en-US" dirty="0"/>
              <a:t> = mean(c(x, y)) # Set the means</a:t>
            </a:r>
          </a:p>
          <a:p>
            <a:r>
              <a:rPr lang="en-US" dirty="0" err="1"/>
              <a:t>precision_mu</a:t>
            </a:r>
            <a:r>
              <a:rPr lang="en-US" dirty="0"/>
              <a:t> = 1 / (mad( c(x, y) )^2 * 1000000) # Precision is inverse of variance</a:t>
            </a:r>
          </a:p>
          <a:p>
            <a:r>
              <a:rPr lang="en-US" dirty="0" err="1"/>
              <a:t>sigmaLow</a:t>
            </a:r>
            <a:r>
              <a:rPr lang="en-US" dirty="0"/>
              <a:t> = mad( c(x, y) ) / 1000 # mad is mean absolute deviation</a:t>
            </a:r>
          </a:p>
          <a:p>
            <a:r>
              <a:rPr lang="en-US" dirty="0" err="1"/>
              <a:t>sigmaHigh</a:t>
            </a:r>
            <a:r>
              <a:rPr lang="en-US" dirty="0"/>
              <a:t> = mad( c(x, y) ) * 1000</a:t>
            </a:r>
          </a:p>
          <a:p>
            <a:endParaRPr lang="en-US" dirty="0"/>
          </a:p>
          <a:p>
            <a:r>
              <a:rPr lang="en-US" dirty="0" err="1"/>
              <a:t>inits_list</a:t>
            </a:r>
            <a:r>
              <a:rPr lang="en-US" dirty="0"/>
              <a:t> &lt;- list(</a:t>
            </a:r>
          </a:p>
          <a:p>
            <a:r>
              <a:rPr lang="en-US" dirty="0"/>
              <a:t>  </a:t>
            </a:r>
            <a:r>
              <a:rPr lang="en-US" dirty="0" err="1"/>
              <a:t>mu_x</a:t>
            </a:r>
            <a:r>
              <a:rPr lang="en-US" dirty="0"/>
              <a:t> = mean(x), </a:t>
            </a:r>
            <a:r>
              <a:rPr lang="en-US" dirty="0" err="1"/>
              <a:t>mu_y</a:t>
            </a:r>
            <a:r>
              <a:rPr lang="en-US" dirty="0"/>
              <a:t> = mean(y),</a:t>
            </a:r>
          </a:p>
          <a:p>
            <a:r>
              <a:rPr lang="en-US" dirty="0"/>
              <a:t>  </a:t>
            </a:r>
            <a:r>
              <a:rPr lang="en-US" dirty="0" err="1"/>
              <a:t>sigma_x</a:t>
            </a:r>
            <a:r>
              <a:rPr lang="en-US" dirty="0"/>
              <a:t> = mad(x), </a:t>
            </a:r>
            <a:r>
              <a:rPr lang="en-US" dirty="0" err="1"/>
              <a:t>sigma_y</a:t>
            </a:r>
            <a:r>
              <a:rPr lang="en-US" dirty="0"/>
              <a:t> = mad(y),</a:t>
            </a:r>
          </a:p>
          <a:p>
            <a:r>
              <a:rPr lang="en-US" dirty="0"/>
              <a:t>  </a:t>
            </a:r>
            <a:r>
              <a:rPr lang="en-US" dirty="0" err="1"/>
              <a:t>nuMinusOne</a:t>
            </a:r>
            <a:r>
              <a:rPr lang="en-US" dirty="0"/>
              <a:t> = 4)</a:t>
            </a:r>
          </a:p>
          <a:p>
            <a:endParaRPr lang="en-US" dirty="0"/>
          </a:p>
          <a:p>
            <a:r>
              <a:rPr lang="en-US" dirty="0" err="1"/>
              <a:t>data_list</a:t>
            </a:r>
            <a:r>
              <a:rPr lang="en-US" dirty="0"/>
              <a:t> &lt;- list(</a:t>
            </a:r>
          </a:p>
          <a:p>
            <a:r>
              <a:rPr lang="en-US" dirty="0"/>
              <a:t>  x = x, y = y,</a:t>
            </a:r>
          </a:p>
          <a:p>
            <a:r>
              <a:rPr lang="en-US" dirty="0"/>
              <a:t>  </a:t>
            </a:r>
            <a:r>
              <a:rPr lang="en-US" dirty="0" err="1"/>
              <a:t>mean_mu</a:t>
            </a:r>
            <a:r>
              <a:rPr lang="en-US" dirty="0"/>
              <a:t> = </a:t>
            </a:r>
            <a:r>
              <a:rPr lang="en-US" dirty="0" err="1"/>
              <a:t>mean_mu</a:t>
            </a:r>
            <a:r>
              <a:rPr lang="en-US" dirty="0"/>
              <a:t>,</a:t>
            </a:r>
          </a:p>
          <a:p>
            <a:r>
              <a:rPr lang="en-US" dirty="0"/>
              <a:t>  </a:t>
            </a:r>
            <a:r>
              <a:rPr lang="en-US" dirty="0" err="1"/>
              <a:t>precision_mu</a:t>
            </a:r>
            <a:r>
              <a:rPr lang="en-US" dirty="0"/>
              <a:t> = </a:t>
            </a:r>
            <a:r>
              <a:rPr lang="en-US" dirty="0" err="1"/>
              <a:t>precision_mu</a:t>
            </a:r>
            <a:r>
              <a:rPr lang="en-US" dirty="0"/>
              <a:t>,</a:t>
            </a:r>
          </a:p>
          <a:p>
            <a:r>
              <a:rPr lang="en-US" dirty="0"/>
              <a:t>  </a:t>
            </a:r>
            <a:r>
              <a:rPr lang="en-US" dirty="0" err="1"/>
              <a:t>sigmaLow</a:t>
            </a:r>
            <a:r>
              <a:rPr lang="en-US" dirty="0"/>
              <a:t> = </a:t>
            </a:r>
            <a:r>
              <a:rPr lang="en-US" dirty="0" err="1"/>
              <a:t>sigmaLow</a:t>
            </a:r>
            <a:r>
              <a:rPr lang="en-US" dirty="0"/>
              <a:t>,</a:t>
            </a:r>
          </a:p>
          <a:p>
            <a:r>
              <a:rPr lang="en-US" dirty="0"/>
              <a:t>  </a:t>
            </a:r>
            <a:r>
              <a:rPr lang="en-US" dirty="0" err="1"/>
              <a:t>sigmaHigh</a:t>
            </a:r>
            <a:r>
              <a:rPr lang="en-US" dirty="0"/>
              <a:t> = </a:t>
            </a:r>
            <a:r>
              <a:rPr lang="en-US" dirty="0" err="1"/>
              <a:t>sigmaHigh</a:t>
            </a:r>
            <a:r>
              <a:rPr lang="en-US" dirty="0"/>
              <a:t>)</a:t>
            </a:r>
          </a:p>
          <a:p>
            <a:endParaRPr lang="en-US" dirty="0"/>
          </a:p>
          <a:p>
            <a:r>
              <a:rPr lang="en-US" dirty="0"/>
              <a:t># The parameters to monitor.</a:t>
            </a:r>
          </a:p>
          <a:p>
            <a:r>
              <a:rPr lang="en-US" dirty="0" err="1"/>
              <a:t>params</a:t>
            </a:r>
            <a:r>
              <a:rPr lang="en-US" dirty="0"/>
              <a:t> &lt;- c("</a:t>
            </a:r>
            <a:r>
              <a:rPr lang="en-US" dirty="0" err="1"/>
              <a:t>mu_x</a:t>
            </a:r>
            <a:r>
              <a:rPr lang="en-US" dirty="0"/>
              <a:t>", "</a:t>
            </a:r>
            <a:r>
              <a:rPr lang="en-US" dirty="0" err="1"/>
              <a:t>mu_y</a:t>
            </a:r>
            <a:r>
              <a:rPr lang="en-US" dirty="0"/>
              <a:t>", "</a:t>
            </a:r>
            <a:r>
              <a:rPr lang="en-US" dirty="0" err="1"/>
              <a:t>mu_diff</a:t>
            </a:r>
            <a:r>
              <a:rPr lang="en-US" dirty="0"/>
              <a:t>", "</a:t>
            </a:r>
            <a:r>
              <a:rPr lang="en-US" dirty="0" err="1"/>
              <a:t>sigma_x</a:t>
            </a:r>
            <a:r>
              <a:rPr lang="en-US" dirty="0"/>
              <a:t>", "</a:t>
            </a:r>
            <a:r>
              <a:rPr lang="en-US" dirty="0" err="1"/>
              <a:t>sigma_y</a:t>
            </a:r>
            <a:r>
              <a:rPr lang="en-US" dirty="0"/>
              <a:t>", "</a:t>
            </a:r>
            <a:r>
              <a:rPr lang="en-US" dirty="0" err="1"/>
              <a:t>sigma_diff</a:t>
            </a:r>
            <a:r>
              <a:rPr lang="en-US" dirty="0"/>
              <a:t>",</a:t>
            </a:r>
          </a:p>
          <a:p>
            <a:r>
              <a:rPr lang="en-US" dirty="0"/>
              <a:t>            "nu", "</a:t>
            </a:r>
            <a:r>
              <a:rPr lang="en-US" dirty="0" err="1"/>
              <a:t>eff_size</a:t>
            </a:r>
            <a:r>
              <a:rPr lang="en-US" dirty="0"/>
              <a:t>", "</a:t>
            </a:r>
            <a:r>
              <a:rPr lang="en-US" dirty="0" err="1"/>
              <a:t>x_pred</a:t>
            </a:r>
            <a:r>
              <a:rPr lang="en-US" dirty="0"/>
              <a:t>", "</a:t>
            </a:r>
            <a:r>
              <a:rPr lang="en-US" dirty="0" err="1"/>
              <a:t>y_pred</a:t>
            </a:r>
            <a:r>
              <a:rPr lang="en-US" dirty="0"/>
              <a:t>")</a:t>
            </a:r>
          </a:p>
          <a:p>
            <a:endParaRPr lang="en-US" dirty="0"/>
          </a:p>
          <a:p>
            <a:r>
              <a:rPr lang="en-US" dirty="0"/>
              <a:t># Run the model</a:t>
            </a:r>
          </a:p>
          <a:p>
            <a:r>
              <a:rPr lang="en-US" dirty="0"/>
              <a:t>model &lt;- </a:t>
            </a:r>
            <a:r>
              <a:rPr lang="en-US" dirty="0" err="1"/>
              <a:t>jags.model</a:t>
            </a:r>
            <a:r>
              <a:rPr lang="en-US" dirty="0"/>
              <a:t>("</a:t>
            </a:r>
            <a:r>
              <a:rPr lang="en-US" dirty="0" err="1"/>
              <a:t>two_indep_means.jags.txt</a:t>
            </a:r>
            <a:r>
              <a:rPr lang="en-US" dirty="0"/>
              <a:t>", data = </a:t>
            </a:r>
            <a:r>
              <a:rPr lang="en-US" dirty="0" err="1"/>
              <a:t>data_list</a:t>
            </a:r>
            <a:r>
              <a:rPr lang="en-US" dirty="0"/>
              <a:t>,</a:t>
            </a:r>
          </a:p>
          <a:p>
            <a:r>
              <a:rPr lang="en-US" dirty="0"/>
              <a:t>                    </a:t>
            </a:r>
            <a:r>
              <a:rPr lang="en-US" dirty="0" err="1"/>
              <a:t>inits</a:t>
            </a:r>
            <a:r>
              <a:rPr lang="en-US" dirty="0"/>
              <a:t> = </a:t>
            </a:r>
            <a:r>
              <a:rPr lang="en-US" dirty="0" err="1"/>
              <a:t>inits_list</a:t>
            </a:r>
            <a:r>
              <a:rPr lang="en-US" dirty="0"/>
              <a:t>, </a:t>
            </a:r>
            <a:r>
              <a:rPr lang="en-US" dirty="0" err="1"/>
              <a:t>n.chains</a:t>
            </a:r>
            <a:r>
              <a:rPr lang="en-US" dirty="0"/>
              <a:t> = 3, </a:t>
            </a:r>
            <a:r>
              <a:rPr lang="en-US" dirty="0" err="1"/>
              <a:t>n.adapt</a:t>
            </a:r>
            <a:r>
              <a:rPr lang="en-US" dirty="0"/>
              <a:t>=1000)</a:t>
            </a:r>
          </a:p>
          <a:p>
            <a:endParaRPr lang="en-US" dirty="0"/>
          </a:p>
          <a:p>
            <a:r>
              <a:rPr lang="en-US" dirty="0"/>
              <a:t>update(model, 1000) # Length of the burn in samples</a:t>
            </a:r>
          </a:p>
          <a:p>
            <a:r>
              <a:rPr lang="en-US" dirty="0"/>
              <a:t>samples &lt;- </a:t>
            </a:r>
            <a:r>
              <a:rPr lang="en-US" dirty="0" err="1"/>
              <a:t>coda.samples</a:t>
            </a:r>
            <a:r>
              <a:rPr lang="en-US" dirty="0"/>
              <a:t>(model, </a:t>
            </a:r>
            <a:r>
              <a:rPr lang="en-US" dirty="0" err="1"/>
              <a:t>params</a:t>
            </a:r>
            <a:r>
              <a:rPr lang="en-US" dirty="0"/>
              <a:t>, </a:t>
            </a:r>
            <a:r>
              <a:rPr lang="en-US" dirty="0" err="1"/>
              <a:t>n.iter</a:t>
            </a:r>
            <a:r>
              <a:rPr lang="en-US" dirty="0"/>
              <a:t>=10000)</a:t>
            </a:r>
          </a:p>
          <a:p>
            <a:endParaRPr lang="en-US" dirty="0"/>
          </a:p>
          <a:p>
            <a:r>
              <a:rPr lang="en-US" dirty="0"/>
              <a:t># Inspecting the posterior</a:t>
            </a:r>
          </a:p>
          <a:p>
            <a:r>
              <a:rPr lang="en-US" dirty="0"/>
              <a:t>plot(samples)</a:t>
            </a:r>
          </a:p>
          <a:p>
            <a:r>
              <a:rPr lang="en-US" dirty="0"/>
              <a:t>summary(samples)</a:t>
            </a:r>
          </a:p>
          <a:p>
            <a:endParaRPr lang="en-US" dirty="0"/>
          </a:p>
          <a:p>
            <a:r>
              <a:rPr lang="en-US" dirty="0"/>
              <a:t># The bandwidth is calculated by 1.06 times the </a:t>
            </a:r>
          </a:p>
          <a:p>
            <a:r>
              <a:rPr lang="en-US" dirty="0"/>
              <a:t># minimum of the standard deviation and the interquartile range </a:t>
            </a:r>
          </a:p>
          <a:p>
            <a:r>
              <a:rPr lang="en-US" dirty="0"/>
              <a:t># divided by 1.34 times the sample size to the negative one fifth power</a:t>
            </a:r>
          </a:p>
          <a:p>
            <a:endParaRPr lang="en-US" dirty="0"/>
          </a:p>
          <a:p>
            <a:endParaRPr lang="en-US" dirty="0"/>
          </a:p>
          <a:p>
            <a:r>
              <a:rPr lang="en-US" dirty="0"/>
              <a:t>plot(samples[,"</a:t>
            </a:r>
            <a:r>
              <a:rPr lang="en-US" dirty="0" err="1"/>
              <a:t>mu_diff</a:t>
            </a:r>
            <a:r>
              <a:rPr lang="en-US" dirty="0"/>
              <a:t>"])</a:t>
            </a:r>
          </a:p>
          <a:p>
            <a:endParaRPr lang="en-US" dirty="0"/>
          </a:p>
          <a:p>
            <a:endParaRPr lang="en-US" dirty="0"/>
          </a:p>
          <a:p>
            <a:r>
              <a:rPr lang="en-US" dirty="0"/>
              <a:t>####################################################</a:t>
            </a:r>
          </a:p>
          <a:p>
            <a:r>
              <a:rPr lang="en-US" dirty="0"/>
              <a:t># Now do two independent means with a simpler model</a:t>
            </a:r>
          </a:p>
          <a:p>
            <a:endParaRPr lang="en-US" dirty="0"/>
          </a:p>
          <a:p>
            <a:r>
              <a:rPr lang="en-US" dirty="0"/>
              <a:t>library(</a:t>
            </a:r>
            <a:r>
              <a:rPr lang="en-US" dirty="0" err="1"/>
              <a:t>rjags</a:t>
            </a:r>
            <a:r>
              <a:rPr lang="en-US" dirty="0"/>
              <a:t>)</a:t>
            </a:r>
          </a:p>
          <a:p>
            <a:endParaRPr lang="en-US" dirty="0"/>
          </a:p>
          <a:p>
            <a:r>
              <a:rPr lang="en-US" dirty="0"/>
              <a:t>x &lt;- </a:t>
            </a:r>
            <a:r>
              <a:rPr lang="en-US" dirty="0" err="1"/>
              <a:t>mtcars$mpg</a:t>
            </a:r>
            <a:r>
              <a:rPr lang="en-US" dirty="0"/>
              <a:t>[</a:t>
            </a:r>
            <a:r>
              <a:rPr lang="en-US" dirty="0" err="1"/>
              <a:t>mtcars$am</a:t>
            </a:r>
            <a:r>
              <a:rPr lang="en-US" dirty="0"/>
              <a:t>==0]</a:t>
            </a:r>
          </a:p>
          <a:p>
            <a:r>
              <a:rPr lang="en-US" dirty="0"/>
              <a:t>y &lt;- </a:t>
            </a:r>
            <a:r>
              <a:rPr lang="en-US" dirty="0" err="1"/>
              <a:t>mtcars$mpg</a:t>
            </a:r>
            <a:r>
              <a:rPr lang="en-US" dirty="0"/>
              <a:t>[</a:t>
            </a:r>
            <a:r>
              <a:rPr lang="en-US" dirty="0" err="1"/>
              <a:t>mtcars$am</a:t>
            </a:r>
            <a:r>
              <a:rPr lang="en-US" dirty="0"/>
              <a:t>==1]</a:t>
            </a:r>
          </a:p>
          <a:p>
            <a:endParaRPr lang="en-US" dirty="0"/>
          </a:p>
          <a:p>
            <a:r>
              <a:rPr lang="en-US" dirty="0"/>
              <a:t># Where is the JAGS model file?</a:t>
            </a:r>
          </a:p>
          <a:p>
            <a:r>
              <a:rPr lang="en-US" dirty="0" err="1"/>
              <a:t>setwd</a:t>
            </a:r>
            <a:r>
              <a:rPr lang="en-US" dirty="0"/>
              <a:t>("~/Dropbox/Research/</a:t>
            </a:r>
            <a:r>
              <a:rPr lang="en-US" dirty="0" err="1"/>
              <a:t>BayesReanalysis</a:t>
            </a:r>
            <a:r>
              <a:rPr lang="en-US" dirty="0"/>
              <a:t>")</a:t>
            </a:r>
          </a:p>
          <a:p>
            <a:endParaRPr lang="en-US" dirty="0"/>
          </a:p>
          <a:p>
            <a:r>
              <a:rPr lang="en-US" dirty="0"/>
              <a:t># Set up the priors </a:t>
            </a:r>
          </a:p>
          <a:p>
            <a:r>
              <a:rPr lang="en-US" dirty="0" err="1"/>
              <a:t>mean_mu</a:t>
            </a:r>
            <a:r>
              <a:rPr lang="en-US" dirty="0"/>
              <a:t> = mean(c(x, y)) # Set the means</a:t>
            </a:r>
          </a:p>
          <a:p>
            <a:r>
              <a:rPr lang="en-US" dirty="0" err="1"/>
              <a:t>precision_mu</a:t>
            </a:r>
            <a:r>
              <a:rPr lang="en-US" dirty="0"/>
              <a:t> = 1 / (mad( c(x, y) )^2 * 1000000) # Precision is inverse of variance</a:t>
            </a:r>
          </a:p>
          <a:p>
            <a:r>
              <a:rPr lang="en-US" dirty="0" err="1"/>
              <a:t>sigmaLow</a:t>
            </a:r>
            <a:r>
              <a:rPr lang="en-US" dirty="0"/>
              <a:t> = mad( c(x, y) ) / 1000 # mad is mean absolute deviation</a:t>
            </a:r>
          </a:p>
          <a:p>
            <a:r>
              <a:rPr lang="en-US" dirty="0" err="1"/>
              <a:t>sigmaHigh</a:t>
            </a:r>
            <a:r>
              <a:rPr lang="en-US" dirty="0"/>
              <a:t> = mad( c(x, y) ) * 1000</a:t>
            </a:r>
          </a:p>
          <a:p>
            <a:endParaRPr lang="en-US" dirty="0"/>
          </a:p>
          <a:p>
            <a:r>
              <a:rPr lang="en-US" dirty="0" err="1"/>
              <a:t>inits_list</a:t>
            </a:r>
            <a:r>
              <a:rPr lang="en-US" dirty="0"/>
              <a:t> &lt;- list(</a:t>
            </a:r>
          </a:p>
          <a:p>
            <a:r>
              <a:rPr lang="en-US" dirty="0"/>
              <a:t>  </a:t>
            </a:r>
            <a:r>
              <a:rPr lang="en-US" dirty="0" err="1"/>
              <a:t>mu_x</a:t>
            </a:r>
            <a:r>
              <a:rPr lang="en-US" dirty="0"/>
              <a:t> = mean(x), </a:t>
            </a:r>
            <a:r>
              <a:rPr lang="en-US" dirty="0" err="1"/>
              <a:t>mu_y</a:t>
            </a:r>
            <a:r>
              <a:rPr lang="en-US" dirty="0"/>
              <a:t> = mean(y),</a:t>
            </a:r>
          </a:p>
          <a:p>
            <a:r>
              <a:rPr lang="en-US" dirty="0"/>
              <a:t>  </a:t>
            </a:r>
            <a:r>
              <a:rPr lang="en-US" dirty="0" err="1"/>
              <a:t>sigma_x</a:t>
            </a:r>
            <a:r>
              <a:rPr lang="en-US" dirty="0"/>
              <a:t> = mad(x), </a:t>
            </a:r>
            <a:r>
              <a:rPr lang="en-US" dirty="0" err="1"/>
              <a:t>sigma_y</a:t>
            </a:r>
            <a:r>
              <a:rPr lang="en-US" dirty="0"/>
              <a:t> = mad(y),</a:t>
            </a:r>
          </a:p>
          <a:p>
            <a:r>
              <a:rPr lang="en-US" dirty="0"/>
              <a:t>  </a:t>
            </a:r>
            <a:r>
              <a:rPr lang="en-US" dirty="0" err="1"/>
              <a:t>nuMinusOne</a:t>
            </a:r>
            <a:r>
              <a:rPr lang="en-US" dirty="0"/>
              <a:t> = 4)</a:t>
            </a:r>
          </a:p>
          <a:p>
            <a:endParaRPr lang="en-US" dirty="0"/>
          </a:p>
          <a:p>
            <a:r>
              <a:rPr lang="en-US" dirty="0" err="1"/>
              <a:t>data_list</a:t>
            </a:r>
            <a:r>
              <a:rPr lang="en-US" dirty="0"/>
              <a:t> &lt;- list(</a:t>
            </a:r>
          </a:p>
          <a:p>
            <a:r>
              <a:rPr lang="en-US" dirty="0"/>
              <a:t>  x = x, y = y,</a:t>
            </a:r>
          </a:p>
          <a:p>
            <a:r>
              <a:rPr lang="en-US" dirty="0"/>
              <a:t>  </a:t>
            </a:r>
            <a:r>
              <a:rPr lang="en-US" dirty="0" err="1"/>
              <a:t>mean_mu</a:t>
            </a:r>
            <a:r>
              <a:rPr lang="en-US" dirty="0"/>
              <a:t> = </a:t>
            </a:r>
            <a:r>
              <a:rPr lang="en-US" dirty="0" err="1"/>
              <a:t>mean_mu</a:t>
            </a:r>
            <a:r>
              <a:rPr lang="en-US" dirty="0"/>
              <a:t>,</a:t>
            </a:r>
          </a:p>
          <a:p>
            <a:r>
              <a:rPr lang="en-US" dirty="0"/>
              <a:t>  </a:t>
            </a:r>
            <a:r>
              <a:rPr lang="en-US" dirty="0" err="1"/>
              <a:t>precision_mu</a:t>
            </a:r>
            <a:r>
              <a:rPr lang="en-US" dirty="0"/>
              <a:t> = </a:t>
            </a:r>
            <a:r>
              <a:rPr lang="en-US" dirty="0" err="1"/>
              <a:t>precision_mu</a:t>
            </a:r>
            <a:r>
              <a:rPr lang="en-US" dirty="0"/>
              <a:t>,</a:t>
            </a:r>
          </a:p>
          <a:p>
            <a:r>
              <a:rPr lang="en-US" dirty="0"/>
              <a:t>  </a:t>
            </a:r>
            <a:r>
              <a:rPr lang="en-US" dirty="0" err="1"/>
              <a:t>sigmaLow</a:t>
            </a:r>
            <a:r>
              <a:rPr lang="en-US" dirty="0"/>
              <a:t> = </a:t>
            </a:r>
            <a:r>
              <a:rPr lang="en-US" dirty="0" err="1"/>
              <a:t>sigmaLow</a:t>
            </a:r>
            <a:r>
              <a:rPr lang="en-US" dirty="0"/>
              <a:t>,</a:t>
            </a:r>
          </a:p>
          <a:p>
            <a:r>
              <a:rPr lang="en-US" dirty="0"/>
              <a:t>  </a:t>
            </a:r>
            <a:r>
              <a:rPr lang="en-US" dirty="0" err="1"/>
              <a:t>sigmaHigh</a:t>
            </a:r>
            <a:r>
              <a:rPr lang="en-US" dirty="0"/>
              <a:t> = </a:t>
            </a:r>
            <a:r>
              <a:rPr lang="en-US" dirty="0" err="1"/>
              <a:t>sigmaHigh</a:t>
            </a:r>
            <a:r>
              <a:rPr lang="en-US" dirty="0"/>
              <a:t>)</a:t>
            </a:r>
          </a:p>
          <a:p>
            <a:endParaRPr lang="en-US" dirty="0"/>
          </a:p>
          <a:p>
            <a:r>
              <a:rPr lang="en-US" dirty="0"/>
              <a:t># The parameters to monitor.</a:t>
            </a:r>
          </a:p>
          <a:p>
            <a:r>
              <a:rPr lang="en-US" dirty="0" err="1"/>
              <a:t>params</a:t>
            </a:r>
            <a:r>
              <a:rPr lang="en-US" dirty="0"/>
              <a:t> &lt;- c("</a:t>
            </a:r>
            <a:r>
              <a:rPr lang="en-US" dirty="0" err="1"/>
              <a:t>mu_x</a:t>
            </a:r>
            <a:r>
              <a:rPr lang="en-US" dirty="0"/>
              <a:t>", "</a:t>
            </a:r>
            <a:r>
              <a:rPr lang="en-US" dirty="0" err="1"/>
              <a:t>mu_y</a:t>
            </a:r>
            <a:r>
              <a:rPr lang="en-US" dirty="0"/>
              <a:t>", "</a:t>
            </a:r>
            <a:r>
              <a:rPr lang="en-US" dirty="0" err="1"/>
              <a:t>mu_diff</a:t>
            </a:r>
            <a:r>
              <a:rPr lang="en-US" dirty="0"/>
              <a:t>", "</a:t>
            </a:r>
            <a:r>
              <a:rPr lang="en-US" dirty="0" err="1"/>
              <a:t>sigma_x</a:t>
            </a:r>
            <a:r>
              <a:rPr lang="en-US" dirty="0"/>
              <a:t>", "</a:t>
            </a:r>
            <a:r>
              <a:rPr lang="en-US" dirty="0" err="1"/>
              <a:t>sigma_y</a:t>
            </a:r>
            <a:r>
              <a:rPr lang="en-US" dirty="0"/>
              <a:t>", "</a:t>
            </a:r>
            <a:r>
              <a:rPr lang="en-US" dirty="0" err="1"/>
              <a:t>sigma_diff</a:t>
            </a:r>
            <a:r>
              <a:rPr lang="en-US" dirty="0"/>
              <a:t>",</a:t>
            </a:r>
          </a:p>
          <a:p>
            <a:r>
              <a:rPr lang="en-US" dirty="0"/>
              <a:t>            "nu", "</a:t>
            </a:r>
            <a:r>
              <a:rPr lang="en-US" dirty="0" err="1"/>
              <a:t>eff_size</a:t>
            </a:r>
            <a:r>
              <a:rPr lang="en-US" dirty="0"/>
              <a:t>")</a:t>
            </a:r>
          </a:p>
          <a:p>
            <a:endParaRPr lang="en-US" dirty="0"/>
          </a:p>
          <a:p>
            <a:r>
              <a:rPr lang="en-US" dirty="0"/>
              <a:t># Run the model</a:t>
            </a:r>
          </a:p>
          <a:p>
            <a:r>
              <a:rPr lang="en-US" dirty="0"/>
              <a:t>model &lt;- </a:t>
            </a:r>
            <a:r>
              <a:rPr lang="en-US" dirty="0" err="1"/>
              <a:t>jags.model</a:t>
            </a:r>
            <a:r>
              <a:rPr lang="en-US" dirty="0"/>
              <a:t>("simple_2_indep_means.jags.txt", data = </a:t>
            </a:r>
            <a:r>
              <a:rPr lang="en-US" dirty="0" err="1"/>
              <a:t>data_list</a:t>
            </a:r>
            <a:r>
              <a:rPr lang="en-US" dirty="0"/>
              <a:t>,</a:t>
            </a:r>
          </a:p>
          <a:p>
            <a:r>
              <a:rPr lang="en-US" dirty="0"/>
              <a:t>                    </a:t>
            </a:r>
            <a:r>
              <a:rPr lang="en-US" dirty="0" err="1"/>
              <a:t>inits</a:t>
            </a:r>
            <a:r>
              <a:rPr lang="en-US" dirty="0"/>
              <a:t> = </a:t>
            </a:r>
            <a:r>
              <a:rPr lang="en-US" dirty="0" err="1"/>
              <a:t>inits_list</a:t>
            </a:r>
            <a:r>
              <a:rPr lang="en-US" dirty="0"/>
              <a:t>, </a:t>
            </a:r>
            <a:r>
              <a:rPr lang="en-US" dirty="0" err="1"/>
              <a:t>n.chains</a:t>
            </a:r>
            <a:r>
              <a:rPr lang="en-US" dirty="0"/>
              <a:t> = 3, </a:t>
            </a:r>
            <a:r>
              <a:rPr lang="en-US" dirty="0" err="1"/>
              <a:t>n.adapt</a:t>
            </a:r>
            <a:r>
              <a:rPr lang="en-US" dirty="0"/>
              <a:t>=1000)</a:t>
            </a:r>
          </a:p>
          <a:p>
            <a:endParaRPr lang="en-US" dirty="0"/>
          </a:p>
          <a:p>
            <a:r>
              <a:rPr lang="en-US" dirty="0"/>
              <a:t>update(model, 1000) # Length of the burn in samples</a:t>
            </a:r>
          </a:p>
          <a:p>
            <a:r>
              <a:rPr lang="en-US" dirty="0"/>
              <a:t>samples &lt;- </a:t>
            </a:r>
            <a:r>
              <a:rPr lang="en-US" dirty="0" err="1"/>
              <a:t>coda.samples</a:t>
            </a:r>
            <a:r>
              <a:rPr lang="en-US" dirty="0"/>
              <a:t>(model, </a:t>
            </a:r>
            <a:r>
              <a:rPr lang="en-US" dirty="0" err="1"/>
              <a:t>params</a:t>
            </a:r>
            <a:r>
              <a:rPr lang="en-US" dirty="0"/>
              <a:t>, </a:t>
            </a:r>
            <a:r>
              <a:rPr lang="en-US" dirty="0" err="1"/>
              <a:t>n.iter</a:t>
            </a:r>
            <a:r>
              <a:rPr lang="en-US" dirty="0"/>
              <a:t>=10000)</a:t>
            </a:r>
          </a:p>
          <a:p>
            <a:endParaRPr lang="en-US" dirty="0"/>
          </a:p>
          <a:p>
            <a:r>
              <a:rPr lang="en-US" dirty="0"/>
              <a:t># Inspecting the posterior</a:t>
            </a:r>
          </a:p>
          <a:p>
            <a:r>
              <a:rPr lang="en-US" dirty="0"/>
              <a:t>plot(samples)</a:t>
            </a:r>
          </a:p>
          <a:p>
            <a:r>
              <a:rPr lang="en-US" dirty="0"/>
              <a:t>summary(samples)</a:t>
            </a:r>
          </a:p>
          <a:p>
            <a:endParaRPr lang="en-US" dirty="0"/>
          </a:p>
          <a:p>
            <a:r>
              <a:rPr lang="en-US" dirty="0"/>
              <a:t># The bandwidth is calculated by 1.06 times the </a:t>
            </a:r>
          </a:p>
          <a:p>
            <a:r>
              <a:rPr lang="en-US" dirty="0"/>
              <a:t># minimum of the standard deviation and the interquartile range </a:t>
            </a:r>
          </a:p>
          <a:p>
            <a:r>
              <a:rPr lang="en-US" dirty="0"/>
              <a:t># divided by 1.34 times the sample size to the negative one fifth power</a:t>
            </a:r>
          </a:p>
          <a:p>
            <a:endParaRPr lang="en-US" dirty="0"/>
          </a:p>
          <a:p>
            <a:endParaRPr lang="en-US" dirty="0"/>
          </a:p>
          <a:p>
            <a:r>
              <a:rPr lang="en-US" dirty="0"/>
              <a:t>plot(samples[,"</a:t>
            </a:r>
            <a:r>
              <a:rPr lang="en-US" dirty="0" err="1"/>
              <a:t>mu_diff</a:t>
            </a:r>
            <a:r>
              <a:rPr lang="en-US"/>
              <a:t>"])</a:t>
            </a:r>
          </a:p>
          <a:p>
            <a:endParaRPr lang="en-US"/>
          </a:p>
        </p:txBody>
      </p:sp>
      <p:sp>
        <p:nvSpPr>
          <p:cNvPr id="4" name="Slide Number Placeholder 3"/>
          <p:cNvSpPr>
            <a:spLocks noGrp="1"/>
          </p:cNvSpPr>
          <p:nvPr>
            <p:ph type="sldNum" sz="quarter" idx="5"/>
          </p:nvPr>
        </p:nvSpPr>
        <p:spPr/>
        <p:txBody>
          <a:bodyPr/>
          <a:lstStyle/>
          <a:p>
            <a:fld id="{E564724E-7CB4-4288-908A-97852378BB2E}" type="slidenum">
              <a:rPr lang="en-US" smtClean="0"/>
              <a:t>15</a:t>
            </a:fld>
            <a:endParaRPr lang="en-US" dirty="0"/>
          </a:p>
        </p:txBody>
      </p:sp>
    </p:spTree>
    <p:extLst>
      <p:ext uri="{BB962C8B-B14F-4D97-AF65-F5344CB8AC3E}">
        <p14:creationId xmlns:p14="http://schemas.microsoft.com/office/powerpoint/2010/main" val="4287981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7C66-F499-D64F-905D-4DB4EE4FC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C941EC-42A4-3543-ACAD-2CC60AC3CC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03D8EB-1A51-8248-BA7E-462C888BFAD4}"/>
              </a:ext>
            </a:extLst>
          </p:cNvPr>
          <p:cNvSpPr>
            <a:spLocks noGrp="1"/>
          </p:cNvSpPr>
          <p:nvPr>
            <p:ph type="dt" sz="half" idx="10"/>
          </p:nvPr>
        </p:nvSpPr>
        <p:spPr/>
        <p:txBody>
          <a:bodyPr/>
          <a:lstStyle/>
          <a:p>
            <a:fld id="{F4BB5CC8-B0E0-F34F-BFCA-A8152720DCED}" type="datetime1">
              <a:rPr lang="en-US" smtClean="0"/>
              <a:t>8/2/2020</a:t>
            </a:fld>
            <a:endParaRPr lang="en-US"/>
          </a:p>
        </p:txBody>
      </p:sp>
      <p:sp>
        <p:nvSpPr>
          <p:cNvPr id="5" name="Footer Placeholder 4">
            <a:extLst>
              <a:ext uri="{FF2B5EF4-FFF2-40B4-BE49-F238E27FC236}">
                <a16:creationId xmlns:a16="http://schemas.microsoft.com/office/drawing/2014/main" id="{A8E5D86E-F019-8C44-B757-6135CC29B62A}"/>
              </a:ext>
            </a:extLst>
          </p:cNvPr>
          <p:cNvSpPr>
            <a:spLocks noGrp="1"/>
          </p:cNvSpPr>
          <p:nvPr>
            <p:ph type="ftr" sz="quarter" idx="11"/>
          </p:nvPr>
        </p:nvSpPr>
        <p:spPr/>
        <p:txBody>
          <a:bodyPr/>
          <a:lstStyle/>
          <a:p>
            <a:r>
              <a:rPr lang="en-US"/>
              <a:t>Copyright 2019, Jeffrey Stanton and Jeffrey Saltz</a:t>
            </a:r>
          </a:p>
        </p:txBody>
      </p:sp>
      <p:sp>
        <p:nvSpPr>
          <p:cNvPr id="6" name="Slide Number Placeholder 5">
            <a:extLst>
              <a:ext uri="{FF2B5EF4-FFF2-40B4-BE49-F238E27FC236}">
                <a16:creationId xmlns:a16="http://schemas.microsoft.com/office/drawing/2014/main" id="{C3854CE2-4359-7541-8139-FAEF618D55E9}"/>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2938205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0357-1316-AB47-82A7-A02E92FD41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EBA6A4-0B0B-4949-AD3F-E06E4C35F7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380538-AF68-9042-88D0-88BFD837016E}"/>
              </a:ext>
            </a:extLst>
          </p:cNvPr>
          <p:cNvSpPr>
            <a:spLocks noGrp="1"/>
          </p:cNvSpPr>
          <p:nvPr>
            <p:ph type="dt" sz="half" idx="10"/>
          </p:nvPr>
        </p:nvSpPr>
        <p:spPr/>
        <p:txBody>
          <a:bodyPr/>
          <a:lstStyle/>
          <a:p>
            <a:fld id="{8BE4A4FC-9EF0-3E42-9667-D30DECF3486C}" type="datetime1">
              <a:rPr lang="en-US" smtClean="0"/>
              <a:t>8/2/2020</a:t>
            </a:fld>
            <a:endParaRPr lang="en-US"/>
          </a:p>
        </p:txBody>
      </p:sp>
      <p:sp>
        <p:nvSpPr>
          <p:cNvPr id="5" name="Footer Placeholder 4">
            <a:extLst>
              <a:ext uri="{FF2B5EF4-FFF2-40B4-BE49-F238E27FC236}">
                <a16:creationId xmlns:a16="http://schemas.microsoft.com/office/drawing/2014/main" id="{5292FB53-0E93-8147-9210-9BDD4E3D7555}"/>
              </a:ext>
            </a:extLst>
          </p:cNvPr>
          <p:cNvSpPr>
            <a:spLocks noGrp="1"/>
          </p:cNvSpPr>
          <p:nvPr>
            <p:ph type="ftr" sz="quarter" idx="11"/>
          </p:nvPr>
        </p:nvSpPr>
        <p:spPr/>
        <p:txBody>
          <a:bodyPr/>
          <a:lstStyle/>
          <a:p>
            <a:r>
              <a:rPr lang="en-US"/>
              <a:t>Copyright 2019, Jeffrey Stanton and Jeffrey Saltz</a:t>
            </a:r>
          </a:p>
        </p:txBody>
      </p:sp>
      <p:sp>
        <p:nvSpPr>
          <p:cNvPr id="6" name="Slide Number Placeholder 5">
            <a:extLst>
              <a:ext uri="{FF2B5EF4-FFF2-40B4-BE49-F238E27FC236}">
                <a16:creationId xmlns:a16="http://schemas.microsoft.com/office/drawing/2014/main" id="{99DF5868-7A27-6C4A-8B46-8E7D8BEB7008}"/>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3617636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317D20-3942-CC4C-9604-8D96DB1DC0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5BB514-C46F-0C43-839B-11E21FCE65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8E075-4D07-7C40-AEB0-2FE640D3969E}"/>
              </a:ext>
            </a:extLst>
          </p:cNvPr>
          <p:cNvSpPr>
            <a:spLocks noGrp="1"/>
          </p:cNvSpPr>
          <p:nvPr>
            <p:ph type="dt" sz="half" idx="10"/>
          </p:nvPr>
        </p:nvSpPr>
        <p:spPr/>
        <p:txBody>
          <a:bodyPr/>
          <a:lstStyle/>
          <a:p>
            <a:fld id="{4156D3F3-076B-4C47-A048-BA9108A71651}" type="datetime1">
              <a:rPr lang="en-US" smtClean="0"/>
              <a:t>8/2/2020</a:t>
            </a:fld>
            <a:endParaRPr lang="en-US"/>
          </a:p>
        </p:txBody>
      </p:sp>
      <p:sp>
        <p:nvSpPr>
          <p:cNvPr id="5" name="Footer Placeholder 4">
            <a:extLst>
              <a:ext uri="{FF2B5EF4-FFF2-40B4-BE49-F238E27FC236}">
                <a16:creationId xmlns:a16="http://schemas.microsoft.com/office/drawing/2014/main" id="{F9E4B967-1440-EC4D-A1EC-022169E6DCD6}"/>
              </a:ext>
            </a:extLst>
          </p:cNvPr>
          <p:cNvSpPr>
            <a:spLocks noGrp="1"/>
          </p:cNvSpPr>
          <p:nvPr>
            <p:ph type="ftr" sz="quarter" idx="11"/>
          </p:nvPr>
        </p:nvSpPr>
        <p:spPr/>
        <p:txBody>
          <a:bodyPr/>
          <a:lstStyle/>
          <a:p>
            <a:r>
              <a:rPr lang="en-US"/>
              <a:t>Copyright 2019, Jeffrey Stanton and Jeffrey Saltz</a:t>
            </a:r>
          </a:p>
        </p:txBody>
      </p:sp>
      <p:sp>
        <p:nvSpPr>
          <p:cNvPr id="6" name="Slide Number Placeholder 5">
            <a:extLst>
              <a:ext uri="{FF2B5EF4-FFF2-40B4-BE49-F238E27FC236}">
                <a16:creationId xmlns:a16="http://schemas.microsoft.com/office/drawing/2014/main" id="{DE1FCE63-1D32-8A4A-8D9D-A291779B38CA}"/>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149498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EAC0-BF4D-1B49-8499-70706441A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A7AA0-3FA6-0147-9A73-4E009D9BE6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C2547-98E1-B040-9597-EE9B63ABED0C}"/>
              </a:ext>
            </a:extLst>
          </p:cNvPr>
          <p:cNvSpPr>
            <a:spLocks noGrp="1"/>
          </p:cNvSpPr>
          <p:nvPr>
            <p:ph type="dt" sz="half" idx="10"/>
          </p:nvPr>
        </p:nvSpPr>
        <p:spPr/>
        <p:txBody>
          <a:bodyPr/>
          <a:lstStyle/>
          <a:p>
            <a:fld id="{DCFF911C-C37B-A844-A3EC-46D2E639865B}" type="datetime1">
              <a:rPr lang="en-US" smtClean="0"/>
              <a:t>8/2/2020</a:t>
            </a:fld>
            <a:endParaRPr lang="en-US"/>
          </a:p>
        </p:txBody>
      </p:sp>
      <p:sp>
        <p:nvSpPr>
          <p:cNvPr id="5" name="Footer Placeholder 4">
            <a:extLst>
              <a:ext uri="{FF2B5EF4-FFF2-40B4-BE49-F238E27FC236}">
                <a16:creationId xmlns:a16="http://schemas.microsoft.com/office/drawing/2014/main" id="{1D5F3B3E-BB33-964A-9433-867B92A33119}"/>
              </a:ext>
            </a:extLst>
          </p:cNvPr>
          <p:cNvSpPr>
            <a:spLocks noGrp="1"/>
          </p:cNvSpPr>
          <p:nvPr>
            <p:ph type="ftr" sz="quarter" idx="11"/>
          </p:nvPr>
        </p:nvSpPr>
        <p:spPr/>
        <p:txBody>
          <a:bodyPr/>
          <a:lstStyle/>
          <a:p>
            <a:r>
              <a:rPr lang="en-US" dirty="0"/>
              <a:t>Copyright 2019, Jeffrey Stanton</a:t>
            </a:r>
          </a:p>
        </p:txBody>
      </p:sp>
      <p:sp>
        <p:nvSpPr>
          <p:cNvPr id="6" name="Slide Number Placeholder 5">
            <a:extLst>
              <a:ext uri="{FF2B5EF4-FFF2-40B4-BE49-F238E27FC236}">
                <a16:creationId xmlns:a16="http://schemas.microsoft.com/office/drawing/2014/main" id="{DC434D81-10C3-F843-8AD3-F4103B209FA0}"/>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746544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63E0-04EF-2C42-B35E-FF72E28124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46BC5E-92F1-AE41-87C3-BD527695C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57A2BC-D2C6-E44B-AA92-9AB70206BA4F}"/>
              </a:ext>
            </a:extLst>
          </p:cNvPr>
          <p:cNvSpPr>
            <a:spLocks noGrp="1"/>
          </p:cNvSpPr>
          <p:nvPr>
            <p:ph type="dt" sz="half" idx="10"/>
          </p:nvPr>
        </p:nvSpPr>
        <p:spPr/>
        <p:txBody>
          <a:bodyPr/>
          <a:lstStyle/>
          <a:p>
            <a:fld id="{BD54660A-1E61-7248-91B8-DD4F77C6F9A0}" type="datetime1">
              <a:rPr lang="en-US" smtClean="0"/>
              <a:t>8/2/2020</a:t>
            </a:fld>
            <a:endParaRPr lang="en-US"/>
          </a:p>
        </p:txBody>
      </p:sp>
      <p:sp>
        <p:nvSpPr>
          <p:cNvPr id="5" name="Footer Placeholder 4">
            <a:extLst>
              <a:ext uri="{FF2B5EF4-FFF2-40B4-BE49-F238E27FC236}">
                <a16:creationId xmlns:a16="http://schemas.microsoft.com/office/drawing/2014/main" id="{8376F2E1-0C59-9B4F-AA92-3F7CA7960FEF}"/>
              </a:ext>
            </a:extLst>
          </p:cNvPr>
          <p:cNvSpPr>
            <a:spLocks noGrp="1"/>
          </p:cNvSpPr>
          <p:nvPr>
            <p:ph type="ftr" sz="quarter" idx="11"/>
          </p:nvPr>
        </p:nvSpPr>
        <p:spPr/>
        <p:txBody>
          <a:bodyPr/>
          <a:lstStyle/>
          <a:p>
            <a:r>
              <a:rPr lang="en-US"/>
              <a:t>Copyright 2019, Jeffrey Stanton and Jeffrey Saltz</a:t>
            </a:r>
          </a:p>
        </p:txBody>
      </p:sp>
      <p:sp>
        <p:nvSpPr>
          <p:cNvPr id="6" name="Slide Number Placeholder 5">
            <a:extLst>
              <a:ext uri="{FF2B5EF4-FFF2-40B4-BE49-F238E27FC236}">
                <a16:creationId xmlns:a16="http://schemas.microsoft.com/office/drawing/2014/main" id="{1759787F-4BCF-DE46-8695-7D54C415DC4E}"/>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1642755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BE0D-B7D3-4F44-9E9E-6EB60C20A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1E7F6-5862-3446-8240-BFD471BAEB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ACFE3F-80EC-3948-94E5-75D4BD7FBE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357412-F421-FF4B-A824-22EEB7E5E366}"/>
              </a:ext>
            </a:extLst>
          </p:cNvPr>
          <p:cNvSpPr>
            <a:spLocks noGrp="1"/>
          </p:cNvSpPr>
          <p:nvPr>
            <p:ph type="dt" sz="half" idx="10"/>
          </p:nvPr>
        </p:nvSpPr>
        <p:spPr/>
        <p:txBody>
          <a:bodyPr/>
          <a:lstStyle/>
          <a:p>
            <a:fld id="{80DB8CB9-1D32-B84E-B7ED-9CAD1D90E554}" type="datetime1">
              <a:rPr lang="en-US" smtClean="0"/>
              <a:t>8/2/2020</a:t>
            </a:fld>
            <a:endParaRPr lang="en-US"/>
          </a:p>
        </p:txBody>
      </p:sp>
      <p:sp>
        <p:nvSpPr>
          <p:cNvPr id="6" name="Footer Placeholder 5">
            <a:extLst>
              <a:ext uri="{FF2B5EF4-FFF2-40B4-BE49-F238E27FC236}">
                <a16:creationId xmlns:a16="http://schemas.microsoft.com/office/drawing/2014/main" id="{18D1A447-DB7C-9447-8BF6-10DCDCA6A510}"/>
              </a:ext>
            </a:extLst>
          </p:cNvPr>
          <p:cNvSpPr>
            <a:spLocks noGrp="1"/>
          </p:cNvSpPr>
          <p:nvPr>
            <p:ph type="ftr" sz="quarter" idx="11"/>
          </p:nvPr>
        </p:nvSpPr>
        <p:spPr/>
        <p:txBody>
          <a:bodyPr/>
          <a:lstStyle/>
          <a:p>
            <a:r>
              <a:rPr lang="en-US"/>
              <a:t>Copyright 2019, Jeffrey Stanton and Jeffrey Saltz</a:t>
            </a:r>
          </a:p>
        </p:txBody>
      </p:sp>
      <p:sp>
        <p:nvSpPr>
          <p:cNvPr id="7" name="Slide Number Placeholder 6">
            <a:extLst>
              <a:ext uri="{FF2B5EF4-FFF2-40B4-BE49-F238E27FC236}">
                <a16:creationId xmlns:a16="http://schemas.microsoft.com/office/drawing/2014/main" id="{980CABD6-5D74-2A4B-B820-F1F04C7C576F}"/>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2292039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F8A5-20DA-334E-9EF0-36AE54E2E8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A53824-86CA-F343-A180-A26842BF57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A1E883-D3D2-0048-927A-7EED01859EB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8EAAE-5D31-7849-827D-AADA6B3F0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30D688-AC48-1D42-9FF1-A92DACDFBE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60E714-CB6D-414B-9370-5A31D0C10FCF}"/>
              </a:ext>
            </a:extLst>
          </p:cNvPr>
          <p:cNvSpPr>
            <a:spLocks noGrp="1"/>
          </p:cNvSpPr>
          <p:nvPr>
            <p:ph type="dt" sz="half" idx="10"/>
          </p:nvPr>
        </p:nvSpPr>
        <p:spPr/>
        <p:txBody>
          <a:bodyPr/>
          <a:lstStyle/>
          <a:p>
            <a:fld id="{7A4376C3-E819-CA45-B876-2212C9129B97}" type="datetime1">
              <a:rPr lang="en-US" smtClean="0"/>
              <a:t>8/2/2020</a:t>
            </a:fld>
            <a:endParaRPr lang="en-US"/>
          </a:p>
        </p:txBody>
      </p:sp>
      <p:sp>
        <p:nvSpPr>
          <p:cNvPr id="8" name="Footer Placeholder 7">
            <a:extLst>
              <a:ext uri="{FF2B5EF4-FFF2-40B4-BE49-F238E27FC236}">
                <a16:creationId xmlns:a16="http://schemas.microsoft.com/office/drawing/2014/main" id="{DACB0E31-B10B-1947-91F7-7AA60BDF5818}"/>
              </a:ext>
            </a:extLst>
          </p:cNvPr>
          <p:cNvSpPr>
            <a:spLocks noGrp="1"/>
          </p:cNvSpPr>
          <p:nvPr>
            <p:ph type="ftr" sz="quarter" idx="11"/>
          </p:nvPr>
        </p:nvSpPr>
        <p:spPr/>
        <p:txBody>
          <a:bodyPr/>
          <a:lstStyle/>
          <a:p>
            <a:r>
              <a:rPr lang="en-US"/>
              <a:t>Copyright 2019, Jeffrey Stanton and Jeffrey Saltz</a:t>
            </a:r>
          </a:p>
        </p:txBody>
      </p:sp>
      <p:sp>
        <p:nvSpPr>
          <p:cNvPr id="9" name="Slide Number Placeholder 8">
            <a:extLst>
              <a:ext uri="{FF2B5EF4-FFF2-40B4-BE49-F238E27FC236}">
                <a16:creationId xmlns:a16="http://schemas.microsoft.com/office/drawing/2014/main" id="{3C286D46-9042-4044-882D-CB640C5BD142}"/>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371320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2DCD-BFFF-2346-9158-CECDE6980F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F59CBE-EB35-CB42-9686-41E9049053D7}"/>
              </a:ext>
            </a:extLst>
          </p:cNvPr>
          <p:cNvSpPr>
            <a:spLocks noGrp="1"/>
          </p:cNvSpPr>
          <p:nvPr>
            <p:ph type="dt" sz="half" idx="10"/>
          </p:nvPr>
        </p:nvSpPr>
        <p:spPr/>
        <p:txBody>
          <a:bodyPr/>
          <a:lstStyle/>
          <a:p>
            <a:fld id="{1DB8D337-D45B-8C48-90D4-2805E2DD7E11}" type="datetime1">
              <a:rPr lang="en-US" smtClean="0"/>
              <a:t>8/2/2020</a:t>
            </a:fld>
            <a:endParaRPr lang="en-US"/>
          </a:p>
        </p:txBody>
      </p:sp>
      <p:sp>
        <p:nvSpPr>
          <p:cNvPr id="4" name="Footer Placeholder 3">
            <a:extLst>
              <a:ext uri="{FF2B5EF4-FFF2-40B4-BE49-F238E27FC236}">
                <a16:creationId xmlns:a16="http://schemas.microsoft.com/office/drawing/2014/main" id="{9B1E85CD-5475-AB43-8C2E-02BEFD7530C0}"/>
              </a:ext>
            </a:extLst>
          </p:cNvPr>
          <p:cNvSpPr>
            <a:spLocks noGrp="1"/>
          </p:cNvSpPr>
          <p:nvPr>
            <p:ph type="ftr" sz="quarter" idx="11"/>
          </p:nvPr>
        </p:nvSpPr>
        <p:spPr/>
        <p:txBody>
          <a:bodyPr/>
          <a:lstStyle/>
          <a:p>
            <a:r>
              <a:rPr lang="en-US"/>
              <a:t>Copyright 2019, Jeffrey Stanton and Jeffrey Saltz</a:t>
            </a:r>
          </a:p>
        </p:txBody>
      </p:sp>
      <p:sp>
        <p:nvSpPr>
          <p:cNvPr id="5" name="Slide Number Placeholder 4">
            <a:extLst>
              <a:ext uri="{FF2B5EF4-FFF2-40B4-BE49-F238E27FC236}">
                <a16:creationId xmlns:a16="http://schemas.microsoft.com/office/drawing/2014/main" id="{7DC1E17D-45D9-EA4F-B173-5CFEFC7904BB}"/>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375005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907FD-4271-E045-BC8B-90373E22128E}"/>
              </a:ext>
            </a:extLst>
          </p:cNvPr>
          <p:cNvSpPr>
            <a:spLocks noGrp="1"/>
          </p:cNvSpPr>
          <p:nvPr>
            <p:ph type="dt" sz="half" idx="10"/>
          </p:nvPr>
        </p:nvSpPr>
        <p:spPr/>
        <p:txBody>
          <a:bodyPr/>
          <a:lstStyle/>
          <a:p>
            <a:fld id="{C63F1EC0-2DFF-D845-857A-9435DEA999DD}" type="datetime1">
              <a:rPr lang="en-US" smtClean="0"/>
              <a:t>8/2/2020</a:t>
            </a:fld>
            <a:endParaRPr lang="en-US"/>
          </a:p>
        </p:txBody>
      </p:sp>
      <p:sp>
        <p:nvSpPr>
          <p:cNvPr id="3" name="Footer Placeholder 2">
            <a:extLst>
              <a:ext uri="{FF2B5EF4-FFF2-40B4-BE49-F238E27FC236}">
                <a16:creationId xmlns:a16="http://schemas.microsoft.com/office/drawing/2014/main" id="{21A8A0C8-0D43-6945-89EC-C0BD22CF90B0}"/>
              </a:ext>
            </a:extLst>
          </p:cNvPr>
          <p:cNvSpPr>
            <a:spLocks noGrp="1"/>
          </p:cNvSpPr>
          <p:nvPr>
            <p:ph type="ftr" sz="quarter" idx="11"/>
          </p:nvPr>
        </p:nvSpPr>
        <p:spPr/>
        <p:txBody>
          <a:bodyPr/>
          <a:lstStyle/>
          <a:p>
            <a:r>
              <a:rPr lang="en-US"/>
              <a:t>Copyright 2019, Jeffrey Stanton and Jeffrey Saltz</a:t>
            </a:r>
          </a:p>
        </p:txBody>
      </p:sp>
      <p:sp>
        <p:nvSpPr>
          <p:cNvPr id="4" name="Slide Number Placeholder 3">
            <a:extLst>
              <a:ext uri="{FF2B5EF4-FFF2-40B4-BE49-F238E27FC236}">
                <a16:creationId xmlns:a16="http://schemas.microsoft.com/office/drawing/2014/main" id="{426CCBC7-6A8C-6F48-9600-0B68CE75F849}"/>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1966040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2D10-C6F5-E744-93DD-037FEB4E8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5A1E66-ACF1-0D4A-9502-C672F69AC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8F20CC-D85A-E748-B2C2-866323BB3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421F67-E9B8-EB48-867B-022E035C396A}"/>
              </a:ext>
            </a:extLst>
          </p:cNvPr>
          <p:cNvSpPr>
            <a:spLocks noGrp="1"/>
          </p:cNvSpPr>
          <p:nvPr>
            <p:ph type="dt" sz="half" idx="10"/>
          </p:nvPr>
        </p:nvSpPr>
        <p:spPr/>
        <p:txBody>
          <a:bodyPr/>
          <a:lstStyle/>
          <a:p>
            <a:fld id="{6CD7EF4D-BE93-7E4E-A78C-341EECAE1164}" type="datetime1">
              <a:rPr lang="en-US" smtClean="0"/>
              <a:t>8/2/2020</a:t>
            </a:fld>
            <a:endParaRPr lang="en-US"/>
          </a:p>
        </p:txBody>
      </p:sp>
      <p:sp>
        <p:nvSpPr>
          <p:cNvPr id="6" name="Footer Placeholder 5">
            <a:extLst>
              <a:ext uri="{FF2B5EF4-FFF2-40B4-BE49-F238E27FC236}">
                <a16:creationId xmlns:a16="http://schemas.microsoft.com/office/drawing/2014/main" id="{C8C9D001-13C1-0445-930F-C84F3B0C809A}"/>
              </a:ext>
            </a:extLst>
          </p:cNvPr>
          <p:cNvSpPr>
            <a:spLocks noGrp="1"/>
          </p:cNvSpPr>
          <p:nvPr>
            <p:ph type="ftr" sz="quarter" idx="11"/>
          </p:nvPr>
        </p:nvSpPr>
        <p:spPr/>
        <p:txBody>
          <a:bodyPr/>
          <a:lstStyle/>
          <a:p>
            <a:r>
              <a:rPr lang="en-US"/>
              <a:t>Copyright 2019, Jeffrey Stanton and Jeffrey Saltz</a:t>
            </a:r>
          </a:p>
        </p:txBody>
      </p:sp>
      <p:sp>
        <p:nvSpPr>
          <p:cNvPr id="7" name="Slide Number Placeholder 6">
            <a:extLst>
              <a:ext uri="{FF2B5EF4-FFF2-40B4-BE49-F238E27FC236}">
                <a16:creationId xmlns:a16="http://schemas.microsoft.com/office/drawing/2014/main" id="{10D6C12B-B40C-8749-ACD5-A217FBBBB159}"/>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42595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E802-6871-F94F-85A4-280F548B9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6FFAF6-3CA3-C548-AF58-74A239F2D2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560D9C-742D-944E-BB2F-CCEC6BB5A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789E8FC-E1DB-4943-BF4E-4DF45AA209EE}"/>
              </a:ext>
            </a:extLst>
          </p:cNvPr>
          <p:cNvSpPr>
            <a:spLocks noGrp="1"/>
          </p:cNvSpPr>
          <p:nvPr>
            <p:ph type="dt" sz="half" idx="10"/>
          </p:nvPr>
        </p:nvSpPr>
        <p:spPr/>
        <p:txBody>
          <a:bodyPr/>
          <a:lstStyle/>
          <a:p>
            <a:fld id="{53632326-6F06-CB40-863E-7BF27E7D56F7}" type="datetime1">
              <a:rPr lang="en-US" smtClean="0"/>
              <a:t>8/2/2020</a:t>
            </a:fld>
            <a:endParaRPr lang="en-US"/>
          </a:p>
        </p:txBody>
      </p:sp>
      <p:sp>
        <p:nvSpPr>
          <p:cNvPr id="6" name="Footer Placeholder 5">
            <a:extLst>
              <a:ext uri="{FF2B5EF4-FFF2-40B4-BE49-F238E27FC236}">
                <a16:creationId xmlns:a16="http://schemas.microsoft.com/office/drawing/2014/main" id="{7999EB29-56C3-CD41-88DB-E68BC83C4B89}"/>
              </a:ext>
            </a:extLst>
          </p:cNvPr>
          <p:cNvSpPr>
            <a:spLocks noGrp="1"/>
          </p:cNvSpPr>
          <p:nvPr>
            <p:ph type="ftr" sz="quarter" idx="11"/>
          </p:nvPr>
        </p:nvSpPr>
        <p:spPr/>
        <p:txBody>
          <a:bodyPr/>
          <a:lstStyle/>
          <a:p>
            <a:r>
              <a:rPr lang="en-US"/>
              <a:t>Copyright 2019, Jeffrey Stanton and Jeffrey Saltz</a:t>
            </a:r>
          </a:p>
        </p:txBody>
      </p:sp>
      <p:sp>
        <p:nvSpPr>
          <p:cNvPr id="7" name="Slide Number Placeholder 6">
            <a:extLst>
              <a:ext uri="{FF2B5EF4-FFF2-40B4-BE49-F238E27FC236}">
                <a16:creationId xmlns:a16="http://schemas.microsoft.com/office/drawing/2014/main" id="{B87A7B23-3604-A64F-B6E6-2B9EB83FABBC}"/>
              </a:ext>
            </a:extLst>
          </p:cNvPr>
          <p:cNvSpPr>
            <a:spLocks noGrp="1"/>
          </p:cNvSpPr>
          <p:nvPr>
            <p:ph type="sldNum" sz="quarter" idx="12"/>
          </p:nvPr>
        </p:nvSpPr>
        <p:spPr/>
        <p:txBody>
          <a:bodyPr/>
          <a:lstStyle/>
          <a:p>
            <a:fld id="{B9D31BB2-5BCA-584A-8E0F-7A2BF65CB510}" type="slidenum">
              <a:rPr lang="en-US" smtClean="0"/>
              <a:t>‹#›</a:t>
            </a:fld>
            <a:endParaRPr lang="en-US"/>
          </a:p>
        </p:txBody>
      </p:sp>
    </p:spTree>
    <p:extLst>
      <p:ext uri="{BB962C8B-B14F-4D97-AF65-F5344CB8AC3E}">
        <p14:creationId xmlns:p14="http://schemas.microsoft.com/office/powerpoint/2010/main" val="19190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E92D5-D3CE-F84E-AE23-16F54B7A35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5998C5-9A3B-6847-9867-D94CAAE1BA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75980F-6EFF-DA45-B57C-FD03A36E8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53294-E2A7-0F47-AF97-A9E2522F4FB5}" type="datetime1">
              <a:rPr lang="en-US" smtClean="0"/>
              <a:t>8/2/2020</a:t>
            </a:fld>
            <a:endParaRPr lang="en-US"/>
          </a:p>
        </p:txBody>
      </p:sp>
      <p:sp>
        <p:nvSpPr>
          <p:cNvPr id="5" name="Footer Placeholder 4">
            <a:extLst>
              <a:ext uri="{FF2B5EF4-FFF2-40B4-BE49-F238E27FC236}">
                <a16:creationId xmlns:a16="http://schemas.microsoft.com/office/drawing/2014/main" id="{AFB828C5-9E71-8947-BFD6-BEA6635F23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2019, Jeffrey Stanton and Jeffrey Saltz</a:t>
            </a:r>
          </a:p>
        </p:txBody>
      </p:sp>
      <p:sp>
        <p:nvSpPr>
          <p:cNvPr id="6" name="Slide Number Placeholder 5">
            <a:extLst>
              <a:ext uri="{FF2B5EF4-FFF2-40B4-BE49-F238E27FC236}">
                <a16:creationId xmlns:a16="http://schemas.microsoft.com/office/drawing/2014/main" id="{E654BD82-736D-DE45-BB9A-28333E9A80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D31BB2-5BCA-584A-8E0F-7A2BF65CB510}" type="slidenum">
              <a:rPr lang="en-US" smtClean="0"/>
              <a:t>‹#›</a:t>
            </a:fld>
            <a:endParaRPr lang="en-US"/>
          </a:p>
        </p:txBody>
      </p:sp>
    </p:spTree>
    <p:extLst>
      <p:ext uri="{BB962C8B-B14F-4D97-AF65-F5344CB8AC3E}">
        <p14:creationId xmlns:p14="http://schemas.microsoft.com/office/powerpoint/2010/main" val="3488376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hylogeny.uconn.edu/mcmc-robot/"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90D1-5C45-9448-A842-A6F68C395BD2}"/>
              </a:ext>
            </a:extLst>
          </p:cNvPr>
          <p:cNvSpPr>
            <a:spLocks noGrp="1"/>
          </p:cNvSpPr>
          <p:nvPr>
            <p:ph type="ctrTitle"/>
          </p:nvPr>
        </p:nvSpPr>
        <p:spPr>
          <a:xfrm>
            <a:off x="486889" y="1122363"/>
            <a:ext cx="11162805" cy="1062697"/>
          </a:xfrm>
        </p:spPr>
        <p:txBody>
          <a:bodyPr/>
          <a:lstStyle/>
          <a:p>
            <a:r>
              <a:rPr lang="en-US" dirty="0"/>
              <a:t>IST772 Bayesian Inference (Week 5)</a:t>
            </a:r>
          </a:p>
        </p:txBody>
      </p:sp>
      <p:sp>
        <p:nvSpPr>
          <p:cNvPr id="3" name="Subtitle 2">
            <a:extLst>
              <a:ext uri="{FF2B5EF4-FFF2-40B4-BE49-F238E27FC236}">
                <a16:creationId xmlns:a16="http://schemas.microsoft.com/office/drawing/2014/main" id="{203BD3A5-A13A-AB4F-90E6-905133E0C75D}"/>
              </a:ext>
            </a:extLst>
          </p:cNvPr>
          <p:cNvSpPr>
            <a:spLocks noGrp="1"/>
          </p:cNvSpPr>
          <p:nvPr>
            <p:ph type="subTitle" idx="1"/>
          </p:nvPr>
        </p:nvSpPr>
        <p:spPr>
          <a:xfrm>
            <a:off x="1524000" y="816382"/>
            <a:ext cx="9144000" cy="498764"/>
          </a:xfrm>
        </p:spPr>
        <p:txBody>
          <a:bodyPr>
            <a:normAutofit/>
          </a:bodyPr>
          <a:lstStyle/>
          <a:p>
            <a:r>
              <a:rPr lang="en-US" sz="1800" dirty="0"/>
              <a:t>Copyright 2019, Jeffrey Stanton</a:t>
            </a:r>
          </a:p>
        </p:txBody>
      </p:sp>
      <p:sp>
        <p:nvSpPr>
          <p:cNvPr id="4" name="Footer Placeholder 3">
            <a:extLst>
              <a:ext uri="{FF2B5EF4-FFF2-40B4-BE49-F238E27FC236}">
                <a16:creationId xmlns:a16="http://schemas.microsoft.com/office/drawing/2014/main" id="{82BAE028-723C-B34D-87C2-CBBBD678E930}"/>
              </a:ext>
            </a:extLst>
          </p:cNvPr>
          <p:cNvSpPr>
            <a:spLocks noGrp="1"/>
          </p:cNvSpPr>
          <p:nvPr>
            <p:ph type="ftr" sz="quarter" idx="11"/>
          </p:nvPr>
        </p:nvSpPr>
        <p:spPr/>
        <p:txBody>
          <a:bodyPr/>
          <a:lstStyle/>
          <a:p>
            <a:r>
              <a:rPr lang="en-US"/>
              <a:t>Copyright 2019, Jeffrey Stanton and Jeffrey Saltz</a:t>
            </a:r>
          </a:p>
        </p:txBody>
      </p:sp>
      <p:sp>
        <p:nvSpPr>
          <p:cNvPr id="5" name="TextBox 4">
            <a:extLst>
              <a:ext uri="{FF2B5EF4-FFF2-40B4-BE49-F238E27FC236}">
                <a16:creationId xmlns:a16="http://schemas.microsoft.com/office/drawing/2014/main" id="{2A733A76-369B-754F-8C4D-5AC662334885}"/>
              </a:ext>
            </a:extLst>
          </p:cNvPr>
          <p:cNvSpPr txBox="1"/>
          <p:nvPr/>
        </p:nvSpPr>
        <p:spPr>
          <a:xfrm>
            <a:off x="486889" y="2185060"/>
            <a:ext cx="5630987" cy="523220"/>
          </a:xfrm>
          <a:prstGeom prst="rect">
            <a:avLst/>
          </a:prstGeom>
          <a:noFill/>
        </p:spPr>
        <p:txBody>
          <a:bodyPr wrap="square" rtlCol="0">
            <a:spAutoFit/>
          </a:bodyPr>
          <a:lstStyle/>
          <a:p>
            <a:r>
              <a:rPr lang="en-US" sz="2800" dirty="0">
                <a:solidFill>
                  <a:srgbClr val="FF0000"/>
                </a:solidFill>
              </a:rPr>
              <a:t>Pre-class activity:</a:t>
            </a:r>
          </a:p>
        </p:txBody>
      </p:sp>
      <p:sp>
        <p:nvSpPr>
          <p:cNvPr id="7" name="TextBox 6">
            <a:extLst>
              <a:ext uri="{FF2B5EF4-FFF2-40B4-BE49-F238E27FC236}">
                <a16:creationId xmlns:a16="http://schemas.microsoft.com/office/drawing/2014/main" id="{9F504743-0ECC-0A48-B515-2E6A8F2D040B}"/>
              </a:ext>
            </a:extLst>
          </p:cNvPr>
          <p:cNvSpPr txBox="1"/>
          <p:nvPr/>
        </p:nvSpPr>
        <p:spPr>
          <a:xfrm>
            <a:off x="486889" y="2708280"/>
            <a:ext cx="3551711" cy="3493539"/>
          </a:xfrm>
          <a:prstGeom prst="rect">
            <a:avLst/>
          </a:prstGeom>
          <a:noFill/>
        </p:spPr>
        <p:txBody>
          <a:bodyPr wrap="square" rtlCol="0">
            <a:spAutoFit/>
          </a:bodyPr>
          <a:lstStyle/>
          <a:p>
            <a:r>
              <a:rPr lang="en-US" dirty="0"/>
              <a:t>The following problem is modified from Haller and Krauss (2002): “Suppose you have a drug that you suspect may alter performance on a certain task. You compare the means of control and experimental groups (n=20 in each group). Further, suppose you use the independent means t-test and your result is (t = 2.7, </a:t>
            </a:r>
            <a:r>
              <a:rPr lang="en-US" dirty="0" err="1"/>
              <a:t>df</a:t>
            </a:r>
            <a:r>
              <a:rPr lang="en-US" dirty="0"/>
              <a:t>=18, p=0.0112). Consider these six interpretations of your results: </a:t>
            </a:r>
          </a:p>
        </p:txBody>
      </p:sp>
      <p:sp>
        <p:nvSpPr>
          <p:cNvPr id="8" name="TextBox 7">
            <a:extLst>
              <a:ext uri="{FF2B5EF4-FFF2-40B4-BE49-F238E27FC236}">
                <a16:creationId xmlns:a16="http://schemas.microsoft.com/office/drawing/2014/main" id="{D5A618A5-709B-5E47-A98E-79BCB7843B36}"/>
              </a:ext>
            </a:extLst>
          </p:cNvPr>
          <p:cNvSpPr txBox="1"/>
          <p:nvPr/>
        </p:nvSpPr>
        <p:spPr>
          <a:xfrm>
            <a:off x="4322617" y="2185060"/>
            <a:ext cx="6994567" cy="4247317"/>
          </a:xfrm>
          <a:prstGeom prst="rect">
            <a:avLst/>
          </a:prstGeom>
          <a:solidFill>
            <a:schemeClr val="bg1"/>
          </a:solidFill>
          <a:ln>
            <a:solidFill>
              <a:schemeClr val="accent1"/>
            </a:solidFill>
          </a:ln>
        </p:spPr>
        <p:txBody>
          <a:bodyPr wrap="square" rtlCol="0">
            <a:spAutoFit/>
          </a:bodyPr>
          <a:lstStyle/>
          <a:p>
            <a:pPr marL="342900" lvl="0" indent="-342900">
              <a:buFont typeface="+mj-lt"/>
              <a:buAutoNum type="arabicPeriod"/>
            </a:pPr>
            <a:r>
              <a:rPr lang="en-US" dirty="0"/>
              <a:t>You have disproved the null hypothesis (that is, the hypothesis of no difference between the population means). </a:t>
            </a:r>
          </a:p>
          <a:p>
            <a:pPr marL="342900" lvl="0" indent="-342900">
              <a:buFont typeface="+mj-lt"/>
              <a:buAutoNum type="arabicPeriod"/>
            </a:pPr>
            <a:r>
              <a:rPr lang="en-US" dirty="0"/>
              <a:t>You have calculated the probability of the null hypothesis being true. </a:t>
            </a:r>
          </a:p>
          <a:p>
            <a:pPr marL="342900" lvl="0" indent="-342900">
              <a:buFont typeface="+mj-lt"/>
              <a:buAutoNum type="arabicPeriod"/>
            </a:pPr>
            <a:r>
              <a:rPr lang="en-US" dirty="0"/>
              <a:t>You have proved your experimental hypothesis (there is a difference between the population means). </a:t>
            </a:r>
          </a:p>
          <a:p>
            <a:pPr marL="342900" lvl="0" indent="-342900">
              <a:buFont typeface="+mj-lt"/>
              <a:buAutoNum type="arabicPeriod"/>
            </a:pPr>
            <a:r>
              <a:rPr lang="en-US" dirty="0"/>
              <a:t>You can deduce/calculate the probability of the experimental hypothesis being true from the provided results. </a:t>
            </a:r>
          </a:p>
          <a:p>
            <a:pPr marL="342900" lvl="0" indent="-342900">
              <a:buFont typeface="+mj-lt"/>
              <a:buAutoNum type="arabicPeriod"/>
            </a:pPr>
            <a:r>
              <a:rPr lang="en-US" dirty="0"/>
              <a:t>Assuming you decide to reject the null hypothesis, you know the probability that you are making the wrong decision. </a:t>
            </a:r>
          </a:p>
          <a:p>
            <a:pPr marL="342900" lvl="0" indent="-342900">
              <a:buFont typeface="+mj-lt"/>
              <a:buAutoNum type="arabicPeriod"/>
            </a:pPr>
            <a:r>
              <a:rPr lang="en-US" dirty="0"/>
              <a:t>You have a reliable experimental finding in the sense that if, hypothetically, you repeated the experiment many times, you would obtain a significant result on 99% of the replications. </a:t>
            </a:r>
          </a:p>
          <a:p>
            <a:r>
              <a:rPr lang="en-US" dirty="0"/>
              <a:t> </a:t>
            </a:r>
          </a:p>
          <a:p>
            <a:r>
              <a:rPr lang="en-US" dirty="0"/>
              <a:t>Send me a private chat message indicating which, if any, of these statements is false. It is possible that more than one statement is false.</a:t>
            </a:r>
          </a:p>
        </p:txBody>
      </p:sp>
    </p:spTree>
    <p:extLst>
      <p:ext uri="{BB962C8B-B14F-4D97-AF65-F5344CB8AC3E}">
        <p14:creationId xmlns:p14="http://schemas.microsoft.com/office/powerpoint/2010/main" val="92741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AD4C6B-BD5B-4D1E-88F3-09725F1B143B}"/>
              </a:ext>
            </a:extLst>
          </p:cNvPr>
          <p:cNvSpPr>
            <a:spLocks noGrp="1"/>
          </p:cNvSpPr>
          <p:nvPr>
            <p:ph type="ftr" sz="quarter" idx="11"/>
          </p:nvPr>
        </p:nvSpPr>
        <p:spPr/>
        <p:txBody>
          <a:bodyPr/>
          <a:lstStyle/>
          <a:p>
            <a:r>
              <a:rPr lang="en-US"/>
              <a:t>Copyright 2019, Jeffrey Stanton</a:t>
            </a:r>
            <a:endParaRPr lang="en-US" dirty="0"/>
          </a:p>
        </p:txBody>
      </p:sp>
      <p:pic>
        <p:nvPicPr>
          <p:cNvPr id="6" name="Picture 5">
            <a:extLst>
              <a:ext uri="{FF2B5EF4-FFF2-40B4-BE49-F238E27FC236}">
                <a16:creationId xmlns:a16="http://schemas.microsoft.com/office/drawing/2014/main" id="{FA393235-B199-44FC-AF4B-9EA287EEFF9E}"/>
              </a:ext>
            </a:extLst>
          </p:cNvPr>
          <p:cNvPicPr>
            <a:picLocks noChangeAspect="1"/>
          </p:cNvPicPr>
          <p:nvPr/>
        </p:nvPicPr>
        <p:blipFill>
          <a:blip r:embed="rId2"/>
          <a:stretch>
            <a:fillRect/>
          </a:stretch>
        </p:blipFill>
        <p:spPr>
          <a:xfrm>
            <a:off x="242821" y="183690"/>
            <a:ext cx="6110478" cy="5869094"/>
          </a:xfrm>
          <a:prstGeom prst="rect">
            <a:avLst/>
          </a:prstGeom>
        </p:spPr>
      </p:pic>
      <p:sp>
        <p:nvSpPr>
          <p:cNvPr id="7" name="Rectangle 6">
            <a:extLst>
              <a:ext uri="{FF2B5EF4-FFF2-40B4-BE49-F238E27FC236}">
                <a16:creationId xmlns:a16="http://schemas.microsoft.com/office/drawing/2014/main" id="{351FD341-FDA6-4939-92A5-B49E62B2B40E}"/>
              </a:ext>
            </a:extLst>
          </p:cNvPr>
          <p:cNvSpPr/>
          <p:nvPr/>
        </p:nvSpPr>
        <p:spPr>
          <a:xfrm>
            <a:off x="6636089" y="501134"/>
            <a:ext cx="4361066" cy="369332"/>
          </a:xfrm>
          <a:prstGeom prst="rect">
            <a:avLst/>
          </a:prstGeom>
        </p:spPr>
        <p:txBody>
          <a:bodyPr wrap="none">
            <a:spAutoFit/>
          </a:bodyPr>
          <a:lstStyle/>
          <a:p>
            <a:r>
              <a:rPr lang="en-US" dirty="0">
                <a:hlinkClick r:id="rId3"/>
              </a:rPr>
              <a:t>https://phylogeny.uconn.edu/mcmc-robot/#</a:t>
            </a:r>
            <a:endParaRPr lang="en-US" dirty="0"/>
          </a:p>
        </p:txBody>
      </p:sp>
    </p:spTree>
    <p:extLst>
      <p:ext uri="{BB962C8B-B14F-4D97-AF65-F5344CB8AC3E}">
        <p14:creationId xmlns:p14="http://schemas.microsoft.com/office/powerpoint/2010/main" val="3185517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A2216-0241-954C-ABA9-3C153B1B9C72}"/>
              </a:ext>
            </a:extLst>
          </p:cNvPr>
          <p:cNvSpPr>
            <a:spLocks noGrp="1"/>
          </p:cNvSpPr>
          <p:nvPr>
            <p:ph type="title"/>
          </p:nvPr>
        </p:nvSpPr>
        <p:spPr/>
        <p:txBody>
          <a:bodyPr/>
          <a:lstStyle/>
          <a:p>
            <a:r>
              <a:rPr lang="en-US" dirty="0"/>
              <a:t>Accept or Reject a Candidate Value Based on its Likelihood in the Proposal Distribution</a:t>
            </a:r>
          </a:p>
        </p:txBody>
      </p:sp>
      <p:sp>
        <p:nvSpPr>
          <p:cNvPr id="3" name="Content Placeholder 2">
            <a:extLst>
              <a:ext uri="{FF2B5EF4-FFF2-40B4-BE49-F238E27FC236}">
                <a16:creationId xmlns:a16="http://schemas.microsoft.com/office/drawing/2014/main" id="{55B2D0B4-0C4D-A64F-9FDA-763C47DBC379}"/>
              </a:ext>
            </a:extLst>
          </p:cNvPr>
          <p:cNvSpPr>
            <a:spLocks noGrp="1"/>
          </p:cNvSpPr>
          <p:nvPr>
            <p:ph idx="1"/>
          </p:nvPr>
        </p:nvSpPr>
        <p:spPr/>
        <p:txBody>
          <a:bodyPr>
            <a:normAutofit fontScale="62500" lnSpcReduction="20000"/>
          </a:bodyPr>
          <a:lstStyle/>
          <a:p>
            <a:pPr marL="0" indent="0">
              <a:buNone/>
            </a:pPr>
            <a:r>
              <a:rPr lang="en-US" dirty="0">
                <a:latin typeface="Consolas" panose="020B0609020204030204" pitchFamily="49" charset="0"/>
              </a:rPr>
              <a:t>target &lt;- </a:t>
            </a:r>
            <a:r>
              <a:rPr lang="en-US" dirty="0" err="1">
                <a:latin typeface="Consolas" panose="020B0609020204030204" pitchFamily="49" charset="0"/>
              </a:rPr>
              <a:t>rnorm</a:t>
            </a:r>
            <a:r>
              <a:rPr lang="en-US" dirty="0">
                <a:latin typeface="Consolas" panose="020B0609020204030204" pitchFamily="49" charset="0"/>
              </a:rPr>
              <a:t>(1, 0, </a:t>
            </a:r>
            <a:r>
              <a:rPr lang="en-US" dirty="0" err="1">
                <a:latin typeface="Consolas" panose="020B0609020204030204" pitchFamily="49" charset="0"/>
              </a:rPr>
              <a:t>sd</a:t>
            </a:r>
            <a:r>
              <a:rPr lang="en-US" dirty="0">
                <a:latin typeface="Consolas" panose="020B0609020204030204" pitchFamily="49" charset="0"/>
              </a:rPr>
              <a:t>=sigma) # Draw one value from a proposal normal distribution</a:t>
            </a:r>
          </a:p>
          <a:p>
            <a:pPr marL="0" indent="0">
              <a:buNone/>
            </a:pPr>
            <a:r>
              <a:rPr lang="en-US" dirty="0">
                <a:latin typeface="Consolas" panose="020B0609020204030204" pitchFamily="49" charset="0"/>
              </a:rPr>
              <a:t>can &lt;- x + target  # Candidate value links to previous value: Makes it a Markov Chain </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Acceptance probability as the min of 1 or the ratio of density values of candidate and x. </a:t>
            </a:r>
          </a:p>
          <a:p>
            <a:pPr marL="0" indent="0">
              <a:buNone/>
            </a:pPr>
            <a:r>
              <a:rPr lang="en-US" dirty="0" err="1">
                <a:latin typeface="Consolas" panose="020B0609020204030204" pitchFamily="49" charset="0"/>
              </a:rPr>
              <a:t>aprob</a:t>
            </a:r>
            <a:r>
              <a:rPr lang="en-US" dirty="0">
                <a:latin typeface="Consolas" panose="020B0609020204030204" pitchFamily="49" charset="0"/>
              </a:rPr>
              <a:t> &lt;- min(1, </a:t>
            </a:r>
            <a:r>
              <a:rPr lang="en-US" b="1" dirty="0" err="1">
                <a:latin typeface="Consolas" panose="020B0609020204030204" pitchFamily="49" charset="0"/>
              </a:rPr>
              <a:t>dnorm</a:t>
            </a:r>
            <a:r>
              <a:rPr lang="en-US" b="1" dirty="0">
                <a:latin typeface="Consolas" panose="020B0609020204030204" pitchFamily="49" charset="0"/>
              </a:rPr>
              <a:t>(can, mean=mu, </a:t>
            </a:r>
            <a:r>
              <a:rPr lang="en-US" b="1" dirty="0" err="1">
                <a:latin typeface="Consolas" panose="020B0609020204030204" pitchFamily="49" charset="0"/>
              </a:rPr>
              <a:t>sd</a:t>
            </a:r>
            <a:r>
              <a:rPr lang="en-US" b="1" dirty="0">
                <a:latin typeface="Consolas" panose="020B0609020204030204" pitchFamily="49" charset="0"/>
              </a:rPr>
              <a:t>=sigma)/</a:t>
            </a:r>
            <a:r>
              <a:rPr lang="en-US" b="1" dirty="0" err="1">
                <a:latin typeface="Consolas" panose="020B0609020204030204" pitchFamily="49" charset="0"/>
              </a:rPr>
              <a:t>dnorm</a:t>
            </a:r>
            <a:r>
              <a:rPr lang="en-US" b="1" dirty="0">
                <a:latin typeface="Consolas" panose="020B0609020204030204" pitchFamily="49" charset="0"/>
              </a:rPr>
              <a:t>(x, mean=mu, </a:t>
            </a:r>
            <a:r>
              <a:rPr lang="en-US" b="1" dirty="0" err="1">
                <a:latin typeface="Consolas" panose="020B0609020204030204" pitchFamily="49" charset="0"/>
              </a:rPr>
              <a:t>sd</a:t>
            </a:r>
            <a:r>
              <a:rPr lang="en-US" b="1" dirty="0">
                <a:latin typeface="Consolas" panose="020B0609020204030204" pitchFamily="49" charset="0"/>
              </a:rPr>
              <a:t>=sigma)</a:t>
            </a:r>
            <a:r>
              <a:rPr lang="en-US" dirty="0">
                <a:latin typeface="Consolas" panose="020B0609020204030204" pitchFamily="49" charset="0"/>
              </a:rPr>
              <a:t>) </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Accept/reject the candidate value by </a:t>
            </a:r>
          </a:p>
          <a:p>
            <a:pPr marL="0" indent="0">
              <a:buNone/>
            </a:pPr>
            <a:r>
              <a:rPr lang="en-US" dirty="0">
                <a:latin typeface="Consolas" panose="020B0609020204030204" pitchFamily="49" charset="0"/>
              </a:rPr>
              <a:t># comparing to a random draw from uniform(0, 1) </a:t>
            </a:r>
          </a:p>
          <a:p>
            <a:pPr marL="0" indent="0">
              <a:buNone/>
            </a:pPr>
            <a:r>
              <a:rPr lang="en-US" dirty="0">
                <a:latin typeface="Consolas" panose="020B0609020204030204" pitchFamily="49" charset="0"/>
              </a:rPr>
              <a:t>if (</a:t>
            </a:r>
            <a:r>
              <a:rPr lang="en-US" dirty="0" err="1">
                <a:latin typeface="Consolas" panose="020B0609020204030204" pitchFamily="49" charset="0"/>
              </a:rPr>
              <a:t>aprob</a:t>
            </a:r>
            <a:r>
              <a:rPr lang="en-US" dirty="0">
                <a:latin typeface="Consolas" panose="020B0609020204030204" pitchFamily="49" charset="0"/>
              </a:rPr>
              <a:t> &gt;= </a:t>
            </a:r>
            <a:r>
              <a:rPr lang="en-US" dirty="0" err="1">
                <a:latin typeface="Consolas" panose="020B0609020204030204" pitchFamily="49" charset="0"/>
              </a:rPr>
              <a:t>runif</a:t>
            </a:r>
            <a:r>
              <a:rPr lang="en-US" dirty="0">
                <a:latin typeface="Consolas" panose="020B0609020204030204" pitchFamily="49" charset="0"/>
              </a:rPr>
              <a:t>(1)) { x &lt;- can } </a:t>
            </a:r>
          </a:p>
          <a:p>
            <a:pPr marL="0" indent="0">
              <a:buNone/>
            </a:pPr>
            <a:r>
              <a:rPr lang="en-US" dirty="0">
                <a:latin typeface="Consolas" panose="020B0609020204030204" pitchFamily="49" charset="0"/>
              </a:rPr>
              <a:t>    </a:t>
            </a:r>
          </a:p>
          <a:p>
            <a:pPr marL="0" indent="0">
              <a:buNone/>
            </a:pPr>
            <a:r>
              <a:rPr lang="en-US" dirty="0" err="1">
                <a:latin typeface="Consolas" panose="020B0609020204030204" pitchFamily="49" charset="0"/>
              </a:rPr>
              <a:t>vec</a:t>
            </a:r>
            <a:r>
              <a:rPr lang="en-US" dirty="0">
                <a:latin typeface="Consolas" panose="020B0609020204030204" pitchFamily="49" charset="0"/>
              </a:rPr>
              <a:t>[</a:t>
            </a:r>
            <a:r>
              <a:rPr lang="en-US" dirty="0" err="1">
                <a:latin typeface="Consolas" panose="020B0609020204030204" pitchFamily="49" charset="0"/>
              </a:rPr>
              <a:t>i</a:t>
            </a:r>
            <a:r>
              <a:rPr lang="en-US" dirty="0">
                <a:latin typeface="Consolas" panose="020B0609020204030204" pitchFamily="49" charset="0"/>
              </a:rPr>
              <a:t>] &lt;- x # Either keep the old x or use the new value depending upon the previous test</a:t>
            </a:r>
          </a:p>
        </p:txBody>
      </p:sp>
      <p:sp>
        <p:nvSpPr>
          <p:cNvPr id="4" name="Footer Placeholder 3">
            <a:extLst>
              <a:ext uri="{FF2B5EF4-FFF2-40B4-BE49-F238E27FC236}">
                <a16:creationId xmlns:a16="http://schemas.microsoft.com/office/drawing/2014/main" id="{40AEF65B-BD2F-7940-A45A-02EA833E34B1}"/>
              </a:ext>
            </a:extLst>
          </p:cNvPr>
          <p:cNvSpPr>
            <a:spLocks noGrp="1"/>
          </p:cNvSpPr>
          <p:nvPr>
            <p:ph type="ftr" sz="quarter" idx="11"/>
          </p:nvPr>
        </p:nvSpPr>
        <p:spPr/>
        <p:txBody>
          <a:bodyPr/>
          <a:lstStyle/>
          <a:p>
            <a:r>
              <a:rPr lang="en-US"/>
              <a:t>Copyright 2019, Jeffrey Stanton</a:t>
            </a:r>
            <a:endParaRPr lang="en-US" dirty="0"/>
          </a:p>
        </p:txBody>
      </p:sp>
      <p:sp>
        <p:nvSpPr>
          <p:cNvPr id="5" name="Rectangular Callout 4">
            <a:extLst>
              <a:ext uri="{FF2B5EF4-FFF2-40B4-BE49-F238E27FC236}">
                <a16:creationId xmlns:a16="http://schemas.microsoft.com/office/drawing/2014/main" id="{B24482D1-3483-FC44-B782-21479A6DB0B5}"/>
              </a:ext>
            </a:extLst>
          </p:cNvPr>
          <p:cNvSpPr/>
          <p:nvPr/>
        </p:nvSpPr>
        <p:spPr>
          <a:xfrm>
            <a:off x="7683335" y="4144488"/>
            <a:ext cx="3028208" cy="926276"/>
          </a:xfrm>
          <a:prstGeom prst="wedgeRectCallout">
            <a:avLst>
              <a:gd name="adj1" fmla="val -83578"/>
              <a:gd name="adj2" fmla="val -106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relative probability in favor of the candidate instead of the previous value (x).</a:t>
            </a:r>
          </a:p>
        </p:txBody>
      </p:sp>
    </p:spTree>
    <p:extLst>
      <p:ext uri="{BB962C8B-B14F-4D97-AF65-F5344CB8AC3E}">
        <p14:creationId xmlns:p14="http://schemas.microsoft.com/office/powerpoint/2010/main" val="56605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8F46-ED28-1B4E-930F-1D55D3349313}"/>
              </a:ext>
            </a:extLst>
          </p:cNvPr>
          <p:cNvSpPr>
            <a:spLocks noGrp="1"/>
          </p:cNvSpPr>
          <p:nvPr>
            <p:ph type="title"/>
          </p:nvPr>
        </p:nvSpPr>
        <p:spPr>
          <a:xfrm>
            <a:off x="838199" y="365125"/>
            <a:ext cx="10894621" cy="1325563"/>
          </a:xfrm>
        </p:spPr>
        <p:txBody>
          <a:bodyPr/>
          <a:lstStyle/>
          <a:p>
            <a:r>
              <a:rPr lang="en-US" dirty="0"/>
              <a:t>Results of 10,000 Candidates (less 1000 </a:t>
            </a:r>
            <a:r>
              <a:rPr lang="en-US" dirty="0" err="1"/>
              <a:t>burnin</a:t>
            </a:r>
            <a:r>
              <a:rPr lang="en-US" dirty="0"/>
              <a:t>)</a:t>
            </a:r>
          </a:p>
        </p:txBody>
      </p:sp>
      <p:pic>
        <p:nvPicPr>
          <p:cNvPr id="5" name="Content Placeholder 4">
            <a:extLst>
              <a:ext uri="{FF2B5EF4-FFF2-40B4-BE49-F238E27FC236}">
                <a16:creationId xmlns:a16="http://schemas.microsoft.com/office/drawing/2014/main" id="{5C6C41A2-5589-B74C-A34A-67D30AC6255E}"/>
              </a:ext>
            </a:extLst>
          </p:cNvPr>
          <p:cNvPicPr>
            <a:picLocks noGrp="1" noChangeAspect="1"/>
          </p:cNvPicPr>
          <p:nvPr>
            <p:ph idx="1"/>
          </p:nvPr>
        </p:nvPicPr>
        <p:blipFill>
          <a:blip r:embed="rId2"/>
          <a:stretch>
            <a:fillRect/>
          </a:stretch>
        </p:blipFill>
        <p:spPr>
          <a:xfrm>
            <a:off x="838199" y="1690688"/>
            <a:ext cx="4430095" cy="4351338"/>
          </a:xfrm>
          <a:prstGeom prst="rect">
            <a:avLst/>
          </a:prstGeom>
        </p:spPr>
      </p:pic>
      <p:sp>
        <p:nvSpPr>
          <p:cNvPr id="4" name="Footer Placeholder 3">
            <a:extLst>
              <a:ext uri="{FF2B5EF4-FFF2-40B4-BE49-F238E27FC236}">
                <a16:creationId xmlns:a16="http://schemas.microsoft.com/office/drawing/2014/main" id="{117B0A5A-60DB-714F-A156-D6468232E2FC}"/>
              </a:ext>
            </a:extLst>
          </p:cNvPr>
          <p:cNvSpPr>
            <a:spLocks noGrp="1"/>
          </p:cNvSpPr>
          <p:nvPr>
            <p:ph type="ftr" sz="quarter" idx="11"/>
          </p:nvPr>
        </p:nvSpPr>
        <p:spPr/>
        <p:txBody>
          <a:bodyPr/>
          <a:lstStyle/>
          <a:p>
            <a:r>
              <a:rPr lang="en-US"/>
              <a:t>Copyright 2019, Jeffrey Stanton</a:t>
            </a:r>
            <a:endParaRPr lang="en-US" dirty="0"/>
          </a:p>
        </p:txBody>
      </p:sp>
      <p:pic>
        <p:nvPicPr>
          <p:cNvPr id="6" name="Picture 5">
            <a:extLst>
              <a:ext uri="{FF2B5EF4-FFF2-40B4-BE49-F238E27FC236}">
                <a16:creationId xmlns:a16="http://schemas.microsoft.com/office/drawing/2014/main" id="{29AE0458-429B-664D-BE18-69ABCF9055BC}"/>
              </a:ext>
            </a:extLst>
          </p:cNvPr>
          <p:cNvPicPr>
            <a:picLocks noChangeAspect="1"/>
          </p:cNvPicPr>
          <p:nvPr/>
        </p:nvPicPr>
        <p:blipFill>
          <a:blip r:embed="rId3"/>
          <a:stretch>
            <a:fillRect/>
          </a:stretch>
        </p:blipFill>
        <p:spPr>
          <a:xfrm>
            <a:off x="6096000" y="1690688"/>
            <a:ext cx="4377850" cy="4300022"/>
          </a:xfrm>
          <a:prstGeom prst="rect">
            <a:avLst/>
          </a:prstGeom>
        </p:spPr>
      </p:pic>
      <p:sp>
        <p:nvSpPr>
          <p:cNvPr id="7" name="TextBox 6">
            <a:extLst>
              <a:ext uri="{FF2B5EF4-FFF2-40B4-BE49-F238E27FC236}">
                <a16:creationId xmlns:a16="http://schemas.microsoft.com/office/drawing/2014/main" id="{FC6099FA-68D3-4548-983C-72B1D4F4F726}"/>
              </a:ext>
            </a:extLst>
          </p:cNvPr>
          <p:cNvSpPr txBox="1"/>
          <p:nvPr/>
        </p:nvSpPr>
        <p:spPr>
          <a:xfrm>
            <a:off x="5527675" y="5552857"/>
            <a:ext cx="5514500" cy="646331"/>
          </a:xfrm>
          <a:prstGeom prst="rect">
            <a:avLst/>
          </a:prstGeom>
          <a:noFill/>
        </p:spPr>
        <p:txBody>
          <a:bodyPr wrap="square" rtlCol="0">
            <a:spAutoFit/>
          </a:bodyPr>
          <a:lstStyle/>
          <a:p>
            <a:r>
              <a:rPr lang="en-US" dirty="0"/>
              <a:t>       median            mean                </a:t>
            </a:r>
            <a:r>
              <a:rPr lang="en-US" dirty="0" err="1"/>
              <a:t>var</a:t>
            </a:r>
            <a:r>
              <a:rPr lang="en-US" dirty="0"/>
              <a:t>                </a:t>
            </a:r>
            <a:r>
              <a:rPr lang="en-US" dirty="0" err="1"/>
              <a:t>std.dev</a:t>
            </a:r>
            <a:r>
              <a:rPr lang="en-US" dirty="0"/>
              <a:t>   </a:t>
            </a:r>
          </a:p>
          <a:p>
            <a:r>
              <a:rPr lang="en-US" dirty="0"/>
              <a:t> 3.057871002  3.057546233  0.192490420  0.438737302</a:t>
            </a:r>
          </a:p>
        </p:txBody>
      </p:sp>
      <p:sp>
        <p:nvSpPr>
          <p:cNvPr id="8" name="TextBox 7">
            <a:extLst>
              <a:ext uri="{FF2B5EF4-FFF2-40B4-BE49-F238E27FC236}">
                <a16:creationId xmlns:a16="http://schemas.microsoft.com/office/drawing/2014/main" id="{22E69714-46B6-B349-BD51-79FE2A8A030A}"/>
              </a:ext>
            </a:extLst>
          </p:cNvPr>
          <p:cNvSpPr txBox="1"/>
          <p:nvPr/>
        </p:nvSpPr>
        <p:spPr>
          <a:xfrm>
            <a:off x="7125195" y="6305034"/>
            <a:ext cx="4607625" cy="369332"/>
          </a:xfrm>
          <a:prstGeom prst="rect">
            <a:avLst/>
          </a:prstGeom>
          <a:solidFill>
            <a:schemeClr val="accent2"/>
          </a:solidFill>
          <a:ln>
            <a:solidFill>
              <a:schemeClr val="accent1"/>
            </a:solidFill>
          </a:ln>
        </p:spPr>
        <p:txBody>
          <a:bodyPr wrap="square" rtlCol="0">
            <a:spAutoFit/>
          </a:bodyPr>
          <a:lstStyle/>
          <a:p>
            <a:r>
              <a:rPr lang="en-US" b="1" dirty="0"/>
              <a:t>Original data: Mean: 3.057333; SD: 0.4358663</a:t>
            </a:r>
          </a:p>
        </p:txBody>
      </p:sp>
    </p:spTree>
    <p:extLst>
      <p:ext uri="{BB962C8B-B14F-4D97-AF65-F5344CB8AC3E}">
        <p14:creationId xmlns:p14="http://schemas.microsoft.com/office/powerpoint/2010/main" val="83089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496-6E40-0B4D-8A96-90F3B8833F71}"/>
              </a:ext>
            </a:extLst>
          </p:cNvPr>
          <p:cNvSpPr>
            <a:spLocks noGrp="1"/>
          </p:cNvSpPr>
          <p:nvPr>
            <p:ph type="title"/>
          </p:nvPr>
        </p:nvSpPr>
        <p:spPr>
          <a:xfrm>
            <a:off x="838199" y="365125"/>
            <a:ext cx="10716491" cy="1325563"/>
          </a:xfrm>
        </p:spPr>
        <p:txBody>
          <a:bodyPr/>
          <a:lstStyle/>
          <a:p>
            <a:r>
              <a:rPr lang="en-US" dirty="0"/>
              <a:t>Breakout 1 –  </a:t>
            </a:r>
            <a:r>
              <a:rPr lang="en-US" dirty="0" err="1"/>
              <a:t>JagsBreakoutExercise.R</a:t>
            </a:r>
            <a:endParaRPr lang="en-US" dirty="0"/>
          </a:p>
        </p:txBody>
      </p:sp>
      <p:sp>
        <p:nvSpPr>
          <p:cNvPr id="4" name="Footer Placeholder 3">
            <a:extLst>
              <a:ext uri="{FF2B5EF4-FFF2-40B4-BE49-F238E27FC236}">
                <a16:creationId xmlns:a16="http://schemas.microsoft.com/office/drawing/2014/main" id="{55F29798-4BA4-574F-BB09-D97B8A018B42}"/>
              </a:ext>
            </a:extLst>
          </p:cNvPr>
          <p:cNvSpPr>
            <a:spLocks noGrp="1"/>
          </p:cNvSpPr>
          <p:nvPr>
            <p:ph type="ftr" sz="quarter" idx="11"/>
          </p:nvPr>
        </p:nvSpPr>
        <p:spPr/>
        <p:txBody>
          <a:bodyPr/>
          <a:lstStyle/>
          <a:p>
            <a:r>
              <a:rPr lang="en-US"/>
              <a:t>Copyright 2019, Jeffrey Stanton</a:t>
            </a:r>
            <a:endParaRPr lang="en-US" dirty="0"/>
          </a:p>
        </p:txBody>
      </p:sp>
      <p:sp>
        <p:nvSpPr>
          <p:cNvPr id="6" name="Content Placeholder 5">
            <a:extLst>
              <a:ext uri="{FF2B5EF4-FFF2-40B4-BE49-F238E27FC236}">
                <a16:creationId xmlns:a16="http://schemas.microsoft.com/office/drawing/2014/main" id="{DC42A3CF-9EC7-4D3F-89E3-86580D5E9B5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405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Fun With rjags</a:t>
            </a:r>
          </a:p>
        </p:txBody>
      </p:sp>
      <p:sp>
        <p:nvSpPr>
          <p:cNvPr id="17" name="Content Placeholder 16"/>
          <p:cNvSpPr>
            <a:spLocks noGrp="1"/>
          </p:cNvSpPr>
          <p:nvPr>
            <p:ph idx="1"/>
          </p:nvPr>
        </p:nvSpPr>
        <p:spPr>
          <a:xfrm>
            <a:off x="1068779" y="1986281"/>
            <a:ext cx="4996741" cy="3906227"/>
          </a:xfrm>
        </p:spPr>
        <p:txBody>
          <a:bodyPr>
            <a:normAutofit fontScale="92500" lnSpcReduction="10000"/>
          </a:bodyPr>
          <a:lstStyle/>
          <a:p>
            <a:r>
              <a:rPr lang="en-US" dirty="0" err="1"/>
              <a:t>rjags</a:t>
            </a:r>
            <a:r>
              <a:rPr lang="en-US" dirty="0"/>
              <a:t> is the interface between R and JAGS</a:t>
            </a:r>
          </a:p>
          <a:p>
            <a:r>
              <a:rPr lang="en-US" dirty="0"/>
              <a:t>JAGS – Just another Gibbs sampler – is a variant on the BUGS language that was developed to facilitate MCMC analysis of unknown distributions</a:t>
            </a:r>
          </a:p>
          <a:p>
            <a:r>
              <a:rPr lang="en-US" dirty="0"/>
              <a:t>John </a:t>
            </a:r>
            <a:r>
              <a:rPr lang="en-US" dirty="0" err="1"/>
              <a:t>Kruschke</a:t>
            </a:r>
            <a:r>
              <a:rPr lang="en-US" dirty="0"/>
              <a:t> uses BUGS and JAGS in his detailed book on Bayesian analysis</a:t>
            </a:r>
          </a:p>
        </p:txBody>
      </p:sp>
      <p:sp>
        <p:nvSpPr>
          <p:cNvPr id="5" name="Footer Placeholder 4"/>
          <p:cNvSpPr>
            <a:spLocks noGrp="1"/>
          </p:cNvSpPr>
          <p:nvPr>
            <p:ph type="ftr" sz="quarter" idx="11"/>
          </p:nvPr>
        </p:nvSpPr>
        <p:spPr/>
        <p:txBody>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lstStyle/>
          <a:p>
            <a:fld id="{4FAB73BC-B049-4115-A692-8D63A059BFB8}" type="slidenum">
              <a:rPr lang="en-US" smtClean="0"/>
              <a:pPr/>
              <a:t>14</a:t>
            </a:fld>
            <a:endParaRPr lang="en-US" dirty="0"/>
          </a:p>
        </p:txBody>
      </p:sp>
      <p:pic>
        <p:nvPicPr>
          <p:cNvPr id="4" name="Picture 3">
            <a:extLst>
              <a:ext uri="{FF2B5EF4-FFF2-40B4-BE49-F238E27FC236}">
                <a16:creationId xmlns:a16="http://schemas.microsoft.com/office/drawing/2014/main" id="{77BADEBC-E760-EE48-91F9-DE2ED69C0852}"/>
              </a:ext>
            </a:extLst>
          </p:cNvPr>
          <p:cNvPicPr>
            <a:picLocks noChangeAspect="1"/>
          </p:cNvPicPr>
          <p:nvPr/>
        </p:nvPicPr>
        <p:blipFill>
          <a:blip r:embed="rId2"/>
          <a:stretch>
            <a:fillRect/>
          </a:stretch>
        </p:blipFill>
        <p:spPr>
          <a:xfrm>
            <a:off x="6167120" y="2125540"/>
            <a:ext cx="4153602" cy="3627706"/>
          </a:xfrm>
          <a:prstGeom prst="rect">
            <a:avLst/>
          </a:prstGeom>
        </p:spPr>
      </p:pic>
      <p:sp>
        <p:nvSpPr>
          <p:cNvPr id="8" name="TextBox 7">
            <a:extLst>
              <a:ext uri="{FF2B5EF4-FFF2-40B4-BE49-F238E27FC236}">
                <a16:creationId xmlns:a16="http://schemas.microsoft.com/office/drawing/2014/main" id="{9600C96C-791D-D54D-93B0-916D9003F92D}"/>
              </a:ext>
            </a:extLst>
          </p:cNvPr>
          <p:cNvSpPr txBox="1"/>
          <p:nvPr/>
        </p:nvSpPr>
        <p:spPr>
          <a:xfrm>
            <a:off x="6973921" y="5892507"/>
            <a:ext cx="2540000" cy="369332"/>
          </a:xfrm>
          <a:prstGeom prst="rect">
            <a:avLst/>
          </a:prstGeom>
          <a:noFill/>
        </p:spPr>
        <p:txBody>
          <a:bodyPr wrap="square" rtlCol="0">
            <a:spAutoFit/>
          </a:bodyPr>
          <a:lstStyle/>
          <a:p>
            <a:r>
              <a:rPr lang="en-US" dirty="0"/>
              <a:t>Image credit: J. </a:t>
            </a:r>
            <a:r>
              <a:rPr lang="en-US" dirty="0" err="1"/>
              <a:t>Kruschke</a:t>
            </a:r>
            <a:endParaRPr lang="en-US" dirty="0"/>
          </a:p>
        </p:txBody>
      </p:sp>
    </p:spTree>
    <p:extLst>
      <p:ext uri="{BB962C8B-B14F-4D97-AF65-F5344CB8AC3E}">
        <p14:creationId xmlns:p14="http://schemas.microsoft.com/office/powerpoint/2010/main" val="1647649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7B94-AC92-E74A-8B9B-B4B4E758F864}"/>
              </a:ext>
            </a:extLst>
          </p:cNvPr>
          <p:cNvSpPr>
            <a:spLocks noGrp="1"/>
          </p:cNvSpPr>
          <p:nvPr>
            <p:ph type="title"/>
          </p:nvPr>
        </p:nvSpPr>
        <p:spPr>
          <a:xfrm>
            <a:off x="2292096" y="585216"/>
            <a:ext cx="8055270" cy="1499616"/>
          </a:xfrm>
        </p:spPr>
        <p:txBody>
          <a:bodyPr/>
          <a:lstStyle/>
          <a:p>
            <a:r>
              <a:rPr lang="en-US" dirty="0"/>
              <a:t>JAGS is a Model Building Language</a:t>
            </a:r>
          </a:p>
        </p:txBody>
      </p:sp>
      <p:sp>
        <p:nvSpPr>
          <p:cNvPr id="3" name="Content Placeholder 2">
            <a:extLst>
              <a:ext uri="{FF2B5EF4-FFF2-40B4-BE49-F238E27FC236}">
                <a16:creationId xmlns:a16="http://schemas.microsoft.com/office/drawing/2014/main" id="{89F37F4C-1739-AC45-AC6E-03589A924265}"/>
              </a:ext>
            </a:extLst>
          </p:cNvPr>
          <p:cNvSpPr>
            <a:spLocks noGrp="1"/>
          </p:cNvSpPr>
          <p:nvPr>
            <p:ph idx="1"/>
          </p:nvPr>
        </p:nvSpPr>
        <p:spPr>
          <a:xfrm>
            <a:off x="1733957" y="2268264"/>
            <a:ext cx="7290055" cy="4385872"/>
          </a:xfrm>
        </p:spPr>
        <p:txBody>
          <a:bodyPr>
            <a:normAutofit/>
          </a:bodyPr>
          <a:lstStyle/>
          <a:p>
            <a:pPr marL="0" indent="0">
              <a:buNone/>
            </a:pPr>
            <a:r>
              <a:rPr lang="en-US" sz="2000" dirty="0">
                <a:latin typeface="Consolas" panose="020B0609020204030204" pitchFamily="49" charset="0"/>
              </a:rPr>
              <a:t>model{</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for (</a:t>
            </a:r>
            <a:r>
              <a:rPr lang="en-US" sz="2000" dirty="0" err="1">
                <a:latin typeface="Consolas" panose="020B0609020204030204" pitchFamily="49" charset="0"/>
              </a:rPr>
              <a:t>i</a:t>
            </a:r>
            <a:r>
              <a:rPr lang="en-US" sz="2000" dirty="0">
                <a:latin typeface="Consolas" panose="020B0609020204030204" pitchFamily="49" charset="0"/>
              </a:rPr>
              <a:t> in 1:n){</a:t>
            </a:r>
          </a:p>
          <a:p>
            <a:pPr marL="0" indent="0">
              <a:buNone/>
            </a:pPr>
            <a:r>
              <a:rPr lang="en-US" sz="2000" dirty="0">
                <a:latin typeface="Consolas" panose="020B0609020204030204" pitchFamily="49" charset="0"/>
              </a:rPr>
              <a:t>   y[</a:t>
            </a:r>
            <a:r>
              <a:rPr lang="en-US" sz="2000" dirty="0" err="1">
                <a:latin typeface="Consolas" panose="020B0609020204030204" pitchFamily="49" charset="0"/>
              </a:rPr>
              <a:t>i</a:t>
            </a:r>
            <a:r>
              <a:rPr lang="en-US" sz="2000" dirty="0">
                <a:latin typeface="Consolas" panose="020B0609020204030204" pitchFamily="49" charset="0"/>
              </a:rPr>
              <a:t>] ~ </a:t>
            </a:r>
            <a:r>
              <a:rPr lang="en-US" sz="2000" dirty="0" err="1">
                <a:latin typeface="Consolas" panose="020B0609020204030204" pitchFamily="49" charset="0"/>
              </a:rPr>
              <a:t>dnorm</a:t>
            </a:r>
            <a:r>
              <a:rPr lang="en-US" sz="2000" dirty="0">
                <a:latin typeface="Consolas" panose="020B0609020204030204" pitchFamily="49" charset="0"/>
              </a:rPr>
              <a:t>(beta.0, </a:t>
            </a:r>
            <a:r>
              <a:rPr lang="en-US" sz="2000" dirty="0" err="1">
                <a:latin typeface="Consolas" panose="020B0609020204030204" pitchFamily="49" charset="0"/>
              </a:rPr>
              <a:t>tau.sq</a:t>
            </a:r>
            <a:r>
              <a:rPr lang="en-US" sz="2000" dirty="0">
                <a:latin typeface="Consolas" panose="020B0609020204030204" pitchFamily="49" charset="0"/>
              </a:rPr>
              <a:t>) </a:t>
            </a:r>
          </a:p>
          <a:p>
            <a:pPr marL="0" indent="0">
              <a:buNone/>
            </a:pPr>
            <a:r>
              <a:rPr lang="en-US" sz="2000" dirty="0">
                <a:latin typeface="Consolas" panose="020B0609020204030204" pitchFamily="49" charset="0"/>
              </a:rPr>
              <a:t>}</a:t>
            </a:r>
          </a:p>
          <a:p>
            <a:pPr marL="0" indent="0">
              <a:buNone/>
            </a:pPr>
            <a:endParaRPr lang="en-US" sz="2000" dirty="0">
              <a:latin typeface="Consolas" panose="020B0609020204030204" pitchFamily="49" charset="0"/>
            </a:endParaRPr>
          </a:p>
          <a:p>
            <a:pPr marL="0" indent="0">
              <a:buNone/>
            </a:pPr>
            <a:r>
              <a:rPr lang="en-US" sz="2000" dirty="0">
                <a:latin typeface="Consolas" panose="020B0609020204030204" pitchFamily="49" charset="0"/>
              </a:rPr>
              <a:t>  beta.0 ~ </a:t>
            </a:r>
            <a:r>
              <a:rPr lang="en-US" sz="2000" dirty="0" err="1">
                <a:latin typeface="Consolas" panose="020B0609020204030204" pitchFamily="49" charset="0"/>
              </a:rPr>
              <a:t>dnorm</a:t>
            </a:r>
            <a:r>
              <a:rPr lang="en-US" sz="2000" dirty="0">
                <a:latin typeface="Consolas" panose="020B0609020204030204" pitchFamily="49" charset="0"/>
              </a:rPr>
              <a:t>(0 , 0.0001 ) </a:t>
            </a:r>
          </a:p>
          <a:p>
            <a:pPr marL="0" indent="0">
              <a:buNone/>
            </a:pPr>
            <a:r>
              <a:rPr lang="en-US" sz="2000" dirty="0">
                <a:latin typeface="Consolas" panose="020B0609020204030204" pitchFamily="49" charset="0"/>
              </a:rPr>
              <a:t>  </a:t>
            </a:r>
            <a:r>
              <a:rPr lang="en-US" sz="2000" dirty="0" err="1">
                <a:latin typeface="Consolas" panose="020B0609020204030204" pitchFamily="49" charset="0"/>
              </a:rPr>
              <a:t>tau.sq</a:t>
            </a:r>
            <a:r>
              <a:rPr lang="en-US" sz="2000" dirty="0">
                <a:latin typeface="Consolas" panose="020B0609020204030204" pitchFamily="49" charset="0"/>
              </a:rPr>
              <a:t> &lt;- 1/</a:t>
            </a:r>
            <a:r>
              <a:rPr lang="en-US" sz="2000" dirty="0" err="1">
                <a:latin typeface="Consolas" panose="020B0609020204030204" pitchFamily="49" charset="0"/>
              </a:rPr>
              <a:t>sigma.sq</a:t>
            </a:r>
            <a:r>
              <a:rPr lang="en-US" sz="2000" dirty="0">
                <a:latin typeface="Consolas" panose="020B0609020204030204" pitchFamily="49" charset="0"/>
              </a:rPr>
              <a:t> </a:t>
            </a:r>
          </a:p>
          <a:p>
            <a:pPr marL="0" indent="0">
              <a:buNone/>
            </a:pPr>
            <a:r>
              <a:rPr lang="en-US" sz="2000" dirty="0">
                <a:latin typeface="Consolas" panose="020B0609020204030204" pitchFamily="49" charset="0"/>
              </a:rPr>
              <a:t>  </a:t>
            </a:r>
            <a:r>
              <a:rPr lang="en-US" sz="2000" dirty="0" err="1">
                <a:latin typeface="Consolas" panose="020B0609020204030204" pitchFamily="49" charset="0"/>
              </a:rPr>
              <a:t>sigma.sq</a:t>
            </a:r>
            <a:r>
              <a:rPr lang="en-US" sz="2000" dirty="0">
                <a:latin typeface="Consolas" panose="020B0609020204030204" pitchFamily="49" charset="0"/>
              </a:rPr>
              <a:t> ~ </a:t>
            </a:r>
            <a:r>
              <a:rPr lang="en-US" sz="2000" dirty="0" err="1">
                <a:latin typeface="Consolas" panose="020B0609020204030204" pitchFamily="49" charset="0"/>
              </a:rPr>
              <a:t>dunif</a:t>
            </a:r>
            <a:r>
              <a:rPr lang="en-US" sz="2000" dirty="0">
                <a:latin typeface="Consolas" panose="020B0609020204030204" pitchFamily="49" charset="0"/>
              </a:rPr>
              <a:t> (0 , 100)</a:t>
            </a:r>
          </a:p>
          <a:p>
            <a:pPr marL="0" indent="0">
              <a:buNone/>
            </a:pPr>
            <a:r>
              <a:rPr lang="en-US" sz="2000" dirty="0">
                <a:latin typeface="Consolas" panose="020B0609020204030204" pitchFamily="49" charset="0"/>
              </a:rPr>
              <a:t>}</a:t>
            </a:r>
          </a:p>
        </p:txBody>
      </p:sp>
      <p:sp>
        <p:nvSpPr>
          <p:cNvPr id="4" name="Footer Placeholder 3">
            <a:extLst>
              <a:ext uri="{FF2B5EF4-FFF2-40B4-BE49-F238E27FC236}">
                <a16:creationId xmlns:a16="http://schemas.microsoft.com/office/drawing/2014/main" id="{5ECFF91D-3184-084B-9178-452EEF66F7C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BE7A9E93-0227-3F45-81D1-D2127E6B7825}"/>
              </a:ext>
            </a:extLst>
          </p:cNvPr>
          <p:cNvSpPr>
            <a:spLocks noGrp="1"/>
          </p:cNvSpPr>
          <p:nvPr>
            <p:ph type="sldNum" sz="quarter" idx="12"/>
          </p:nvPr>
        </p:nvSpPr>
        <p:spPr/>
        <p:txBody>
          <a:bodyPr/>
          <a:lstStyle/>
          <a:p>
            <a:fld id="{4FAB73BC-B049-4115-A692-8D63A059BFB8}" type="slidenum">
              <a:rPr lang="en-US" smtClean="0"/>
              <a:t>15</a:t>
            </a:fld>
            <a:endParaRPr lang="en-US" dirty="0"/>
          </a:p>
        </p:txBody>
      </p:sp>
      <p:sp>
        <p:nvSpPr>
          <p:cNvPr id="6" name="Rectangular Callout 5">
            <a:extLst>
              <a:ext uri="{FF2B5EF4-FFF2-40B4-BE49-F238E27FC236}">
                <a16:creationId xmlns:a16="http://schemas.microsoft.com/office/drawing/2014/main" id="{4BBD174A-A433-1449-A29E-AD1415D34E2F}"/>
              </a:ext>
            </a:extLst>
          </p:cNvPr>
          <p:cNvSpPr/>
          <p:nvPr/>
        </p:nvSpPr>
        <p:spPr>
          <a:xfrm>
            <a:off x="6309757" y="2826327"/>
            <a:ext cx="3111335" cy="878774"/>
          </a:xfrm>
          <a:prstGeom prst="wedgeRectCallout">
            <a:avLst>
              <a:gd name="adj1" fmla="val -64344"/>
              <a:gd name="adj2" fmla="val 36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Here we are modeling the observations as normal.</a:t>
            </a:r>
          </a:p>
        </p:txBody>
      </p:sp>
      <p:sp>
        <p:nvSpPr>
          <p:cNvPr id="7" name="Rectangular Callout 6">
            <a:extLst>
              <a:ext uri="{FF2B5EF4-FFF2-40B4-BE49-F238E27FC236}">
                <a16:creationId xmlns:a16="http://schemas.microsoft.com/office/drawing/2014/main" id="{32CBBD8A-7927-464B-8B39-3F4BF0DE692C}"/>
              </a:ext>
            </a:extLst>
          </p:cNvPr>
          <p:cNvSpPr/>
          <p:nvPr/>
        </p:nvSpPr>
        <p:spPr>
          <a:xfrm>
            <a:off x="6319732" y="4021813"/>
            <a:ext cx="3111335" cy="878774"/>
          </a:xfrm>
          <a:prstGeom prst="wedgeRectCallout">
            <a:avLst>
              <a:gd name="adj1" fmla="val -70070"/>
              <a:gd name="adj2" fmla="val 48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sets the distribution for the priors on mu.</a:t>
            </a:r>
          </a:p>
        </p:txBody>
      </p:sp>
      <p:sp>
        <p:nvSpPr>
          <p:cNvPr id="8" name="Rectangular Callout 7">
            <a:extLst>
              <a:ext uri="{FF2B5EF4-FFF2-40B4-BE49-F238E27FC236}">
                <a16:creationId xmlns:a16="http://schemas.microsoft.com/office/drawing/2014/main" id="{115FC1DD-768D-0742-A611-CE0CE113A067}"/>
              </a:ext>
            </a:extLst>
          </p:cNvPr>
          <p:cNvSpPr/>
          <p:nvPr/>
        </p:nvSpPr>
        <p:spPr>
          <a:xfrm>
            <a:off x="6319732" y="5202695"/>
            <a:ext cx="3111335" cy="878774"/>
          </a:xfrm>
          <a:prstGeom prst="wedgeRectCallout">
            <a:avLst>
              <a:gd name="adj1" fmla="val -76940"/>
              <a:gd name="adj2" fmla="val 15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sets the distribution for the priors on sigma squared.</a:t>
            </a:r>
          </a:p>
        </p:txBody>
      </p:sp>
      <p:sp>
        <p:nvSpPr>
          <p:cNvPr id="9" name="TextBox 8">
            <a:extLst>
              <a:ext uri="{FF2B5EF4-FFF2-40B4-BE49-F238E27FC236}">
                <a16:creationId xmlns:a16="http://schemas.microsoft.com/office/drawing/2014/main" id="{D6DA19C7-7396-A448-A123-5C7AE36DCA5E}"/>
              </a:ext>
            </a:extLst>
          </p:cNvPr>
          <p:cNvSpPr txBox="1"/>
          <p:nvPr/>
        </p:nvSpPr>
        <p:spPr>
          <a:xfrm>
            <a:off x="3887190" y="1721922"/>
            <a:ext cx="6365174" cy="923330"/>
          </a:xfrm>
          <a:prstGeom prst="rect">
            <a:avLst/>
          </a:prstGeom>
          <a:noFill/>
          <a:ln>
            <a:solidFill>
              <a:schemeClr val="accent1"/>
            </a:solidFill>
          </a:ln>
        </p:spPr>
        <p:txBody>
          <a:bodyPr wrap="square" rtlCol="0">
            <a:spAutoFit/>
          </a:bodyPr>
          <a:lstStyle/>
          <a:p>
            <a:r>
              <a:rPr lang="en-US" dirty="0"/>
              <a:t>In this simple model, we want to find a posterior distribution for mu and sigma squared based on a normal prior for mu, a uniform prior for sigma-squared, and observed data modeled as normal.</a:t>
            </a:r>
          </a:p>
        </p:txBody>
      </p:sp>
    </p:spTree>
    <p:extLst>
      <p:ext uri="{BB962C8B-B14F-4D97-AF65-F5344CB8AC3E}">
        <p14:creationId xmlns:p14="http://schemas.microsoft.com/office/powerpoint/2010/main" val="98370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9D5B-30F1-2142-AF6D-D2D00224A8BD}"/>
              </a:ext>
            </a:extLst>
          </p:cNvPr>
          <p:cNvSpPr>
            <a:spLocks noGrp="1"/>
          </p:cNvSpPr>
          <p:nvPr>
            <p:ph type="title"/>
          </p:nvPr>
        </p:nvSpPr>
        <p:spPr/>
        <p:txBody>
          <a:bodyPr/>
          <a:lstStyle/>
          <a:p>
            <a:r>
              <a:rPr lang="en-US" dirty="0"/>
              <a:t>The JAGS Object Returned to R</a:t>
            </a:r>
          </a:p>
        </p:txBody>
      </p:sp>
      <p:pic>
        <p:nvPicPr>
          <p:cNvPr id="6" name="Content Placeholder 5">
            <a:extLst>
              <a:ext uri="{FF2B5EF4-FFF2-40B4-BE49-F238E27FC236}">
                <a16:creationId xmlns:a16="http://schemas.microsoft.com/office/drawing/2014/main" id="{9A9F9003-F53F-2E43-A816-104586847544}"/>
              </a:ext>
            </a:extLst>
          </p:cNvPr>
          <p:cNvPicPr>
            <a:picLocks noGrp="1" noChangeAspect="1"/>
          </p:cNvPicPr>
          <p:nvPr>
            <p:ph idx="1"/>
          </p:nvPr>
        </p:nvPicPr>
        <p:blipFill>
          <a:blip r:embed="rId2"/>
          <a:stretch>
            <a:fillRect/>
          </a:stretch>
        </p:blipFill>
        <p:spPr>
          <a:xfrm>
            <a:off x="2292350" y="3401916"/>
            <a:ext cx="7289800" cy="3068789"/>
          </a:xfrm>
          <a:prstGeom prst="rect">
            <a:avLst/>
          </a:prstGeom>
        </p:spPr>
      </p:pic>
      <p:sp>
        <p:nvSpPr>
          <p:cNvPr id="4" name="Footer Placeholder 3">
            <a:extLst>
              <a:ext uri="{FF2B5EF4-FFF2-40B4-BE49-F238E27FC236}">
                <a16:creationId xmlns:a16="http://schemas.microsoft.com/office/drawing/2014/main" id="{6A050572-AE0F-DD47-B4B8-56C46318092C}"/>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1AED489-2C55-2345-9F06-6306DCE8EF94}"/>
              </a:ext>
            </a:extLst>
          </p:cNvPr>
          <p:cNvSpPr>
            <a:spLocks noGrp="1"/>
          </p:cNvSpPr>
          <p:nvPr>
            <p:ph type="sldNum" sz="quarter" idx="12"/>
          </p:nvPr>
        </p:nvSpPr>
        <p:spPr/>
        <p:txBody>
          <a:bodyPr/>
          <a:lstStyle/>
          <a:p>
            <a:fld id="{4FAB73BC-B049-4115-A692-8D63A059BFB8}" type="slidenum">
              <a:rPr lang="en-US" smtClean="0"/>
              <a:t>16</a:t>
            </a:fld>
            <a:endParaRPr lang="en-US" dirty="0"/>
          </a:p>
        </p:txBody>
      </p:sp>
      <p:sp>
        <p:nvSpPr>
          <p:cNvPr id="7" name="Rectangular Callout 6">
            <a:extLst>
              <a:ext uri="{FF2B5EF4-FFF2-40B4-BE49-F238E27FC236}">
                <a16:creationId xmlns:a16="http://schemas.microsoft.com/office/drawing/2014/main" id="{1AD70DE5-280B-CF48-A930-210E489A2DCD}"/>
              </a:ext>
            </a:extLst>
          </p:cNvPr>
          <p:cNvSpPr/>
          <p:nvPr/>
        </p:nvSpPr>
        <p:spPr>
          <a:xfrm>
            <a:off x="2772920" y="2084832"/>
            <a:ext cx="6328407" cy="841800"/>
          </a:xfrm>
          <a:prstGeom prst="wedgeRectCallout">
            <a:avLst>
              <a:gd name="adj1" fmla="val -46931"/>
              <a:gd name="adj2" fmla="val 142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 complex, nested data object consisting of operational parameters and R code to conduct MCMC sampling.</a:t>
            </a:r>
          </a:p>
        </p:txBody>
      </p:sp>
    </p:spTree>
    <p:extLst>
      <p:ext uri="{BB962C8B-B14F-4D97-AF65-F5344CB8AC3E}">
        <p14:creationId xmlns:p14="http://schemas.microsoft.com/office/powerpoint/2010/main" val="3681479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1B55-0FD7-254E-A5D7-46B4E1D91D7B}"/>
              </a:ext>
            </a:extLst>
          </p:cNvPr>
          <p:cNvSpPr>
            <a:spLocks noGrp="1"/>
          </p:cNvSpPr>
          <p:nvPr>
            <p:ph type="title"/>
          </p:nvPr>
        </p:nvSpPr>
        <p:spPr/>
        <p:txBody>
          <a:bodyPr/>
          <a:lstStyle/>
          <a:p>
            <a:r>
              <a:rPr lang="en-US" dirty="0"/>
              <a:t>MCMC results from n=100 observations of y</a:t>
            </a:r>
          </a:p>
        </p:txBody>
      </p:sp>
      <p:pic>
        <p:nvPicPr>
          <p:cNvPr id="6" name="Content Placeholder 5">
            <a:extLst>
              <a:ext uri="{FF2B5EF4-FFF2-40B4-BE49-F238E27FC236}">
                <a16:creationId xmlns:a16="http://schemas.microsoft.com/office/drawing/2014/main" id="{E53958DD-3C50-3B44-9AD3-CBD1322EBD7A}"/>
              </a:ext>
            </a:extLst>
          </p:cNvPr>
          <p:cNvPicPr>
            <a:picLocks noGrp="1" noChangeAspect="1"/>
          </p:cNvPicPr>
          <p:nvPr>
            <p:ph idx="1"/>
          </p:nvPr>
        </p:nvPicPr>
        <p:blipFill>
          <a:blip r:embed="rId2"/>
          <a:stretch>
            <a:fillRect/>
          </a:stretch>
        </p:blipFill>
        <p:spPr>
          <a:xfrm>
            <a:off x="5443386" y="2084833"/>
            <a:ext cx="4138765" cy="4022725"/>
          </a:xfrm>
          <a:prstGeom prst="rect">
            <a:avLst/>
          </a:prstGeom>
        </p:spPr>
      </p:pic>
      <p:sp>
        <p:nvSpPr>
          <p:cNvPr id="4" name="Footer Placeholder 3">
            <a:extLst>
              <a:ext uri="{FF2B5EF4-FFF2-40B4-BE49-F238E27FC236}">
                <a16:creationId xmlns:a16="http://schemas.microsoft.com/office/drawing/2014/main" id="{EEFDE155-138D-404F-9713-715800EDE500}"/>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0FBC58AB-04B5-2F49-B8C2-5B550FC467BD}"/>
              </a:ext>
            </a:extLst>
          </p:cNvPr>
          <p:cNvSpPr>
            <a:spLocks noGrp="1"/>
          </p:cNvSpPr>
          <p:nvPr>
            <p:ph type="sldNum" sz="quarter" idx="12"/>
          </p:nvPr>
        </p:nvSpPr>
        <p:spPr/>
        <p:txBody>
          <a:bodyPr/>
          <a:lstStyle/>
          <a:p>
            <a:fld id="{4FAB73BC-B049-4115-A692-8D63A059BFB8}" type="slidenum">
              <a:rPr lang="en-US" smtClean="0"/>
              <a:t>17</a:t>
            </a:fld>
            <a:endParaRPr lang="en-US" dirty="0"/>
          </a:p>
        </p:txBody>
      </p:sp>
      <p:sp>
        <p:nvSpPr>
          <p:cNvPr id="7" name="TextBox 6">
            <a:extLst>
              <a:ext uri="{FF2B5EF4-FFF2-40B4-BE49-F238E27FC236}">
                <a16:creationId xmlns:a16="http://schemas.microsoft.com/office/drawing/2014/main" id="{79ADDD5E-5CA8-7648-A5F0-FFB1CF78CC1D}"/>
              </a:ext>
            </a:extLst>
          </p:cNvPr>
          <p:cNvSpPr txBox="1"/>
          <p:nvPr/>
        </p:nvSpPr>
        <p:spPr>
          <a:xfrm>
            <a:off x="1824922" y="2064870"/>
            <a:ext cx="3550721" cy="2308324"/>
          </a:xfrm>
          <a:prstGeom prst="rect">
            <a:avLst/>
          </a:prstGeom>
          <a:noFill/>
          <a:ln>
            <a:solidFill>
              <a:schemeClr val="accent1"/>
            </a:solidFill>
          </a:ln>
        </p:spPr>
        <p:txBody>
          <a:bodyPr wrap="square" rtlCol="0">
            <a:spAutoFit/>
          </a:bodyPr>
          <a:lstStyle/>
          <a:p>
            <a:r>
              <a:rPr lang="en-US" dirty="0">
                <a:latin typeface="Consolas" panose="020B0609020204030204" pitchFamily="49" charset="0"/>
              </a:rPr>
              <a:t>y &lt;- </a:t>
            </a:r>
            <a:r>
              <a:rPr lang="en-US" dirty="0" err="1">
                <a:latin typeface="Consolas" panose="020B0609020204030204" pitchFamily="49" charset="0"/>
              </a:rPr>
              <a:t>rnorm</a:t>
            </a:r>
            <a:r>
              <a:rPr lang="en-US" dirty="0">
                <a:latin typeface="Consolas" panose="020B0609020204030204" pitchFamily="49" charset="0"/>
              </a:rPr>
              <a:t>(n=100, mean=0, </a:t>
            </a:r>
            <a:r>
              <a:rPr lang="en-US" dirty="0" err="1">
                <a:latin typeface="Consolas" panose="020B0609020204030204" pitchFamily="49" charset="0"/>
              </a:rPr>
              <a:t>sd</a:t>
            </a:r>
            <a:r>
              <a:rPr lang="en-US" dirty="0">
                <a:latin typeface="Consolas" panose="020B0609020204030204" pitchFamily="49" charset="0"/>
              </a:rPr>
              <a:t>=5)</a:t>
            </a:r>
          </a:p>
          <a:p>
            <a:endParaRPr lang="en-US" dirty="0">
              <a:latin typeface="Consolas" panose="020B0609020204030204" pitchFamily="49" charset="0"/>
            </a:endParaRPr>
          </a:p>
          <a:p>
            <a:r>
              <a:rPr lang="en-US" dirty="0">
                <a:latin typeface="Consolas" panose="020B0609020204030204" pitchFamily="49" charset="0"/>
              </a:rPr>
              <a:t>mean(y); </a:t>
            </a:r>
            <a:r>
              <a:rPr lang="en-US" dirty="0" err="1">
                <a:latin typeface="Consolas" panose="020B0609020204030204" pitchFamily="49" charset="0"/>
              </a:rPr>
              <a:t>sd</a:t>
            </a:r>
            <a:r>
              <a:rPr lang="en-US" dirty="0">
                <a:latin typeface="Consolas" panose="020B0609020204030204" pitchFamily="49" charset="0"/>
              </a:rPr>
              <a:t>(y); </a:t>
            </a:r>
            <a:r>
              <a:rPr lang="en-US" dirty="0" err="1">
                <a:latin typeface="Consolas" panose="020B0609020204030204" pitchFamily="49" charset="0"/>
              </a:rPr>
              <a:t>var</a:t>
            </a:r>
            <a:r>
              <a:rPr lang="en-US" dirty="0">
                <a:latin typeface="Consolas" panose="020B0609020204030204" pitchFamily="49" charset="0"/>
              </a:rPr>
              <a:t>(y)</a:t>
            </a:r>
          </a:p>
          <a:p>
            <a:endParaRPr lang="en-US" dirty="0">
              <a:latin typeface="Consolas" panose="020B0609020204030204" pitchFamily="49" charset="0"/>
            </a:endParaRPr>
          </a:p>
          <a:p>
            <a:r>
              <a:rPr lang="en-US" dirty="0">
                <a:latin typeface="Consolas" panose="020B0609020204030204" pitchFamily="49" charset="0"/>
              </a:rPr>
              <a:t>[1] 0.2434796</a:t>
            </a:r>
          </a:p>
          <a:p>
            <a:r>
              <a:rPr lang="en-US" dirty="0">
                <a:latin typeface="Consolas" panose="020B0609020204030204" pitchFamily="49" charset="0"/>
              </a:rPr>
              <a:t>[1] 2.008435</a:t>
            </a:r>
          </a:p>
          <a:p>
            <a:r>
              <a:rPr lang="en-US" dirty="0">
                <a:latin typeface="Consolas" panose="020B0609020204030204" pitchFamily="49" charset="0"/>
              </a:rPr>
              <a:t>[1] 4.03381</a:t>
            </a:r>
          </a:p>
        </p:txBody>
      </p:sp>
      <p:sp>
        <p:nvSpPr>
          <p:cNvPr id="8" name="Rectangular Callout 7">
            <a:extLst>
              <a:ext uri="{FF2B5EF4-FFF2-40B4-BE49-F238E27FC236}">
                <a16:creationId xmlns:a16="http://schemas.microsoft.com/office/drawing/2014/main" id="{C0CCEE67-5B7F-9949-9A2D-E0BDDFE5AF54}"/>
              </a:ext>
            </a:extLst>
          </p:cNvPr>
          <p:cNvSpPr/>
          <p:nvPr/>
        </p:nvSpPr>
        <p:spPr>
          <a:xfrm>
            <a:off x="2292096" y="4845132"/>
            <a:ext cx="2616372" cy="1104406"/>
          </a:xfrm>
          <a:prstGeom prst="wedgeRectCallout">
            <a:avLst>
              <a:gd name="adj1" fmla="val 94744"/>
              <a:gd name="adj2" fmla="val -1224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Beta.0 is our model for mu and </a:t>
            </a:r>
            <a:r>
              <a:rPr lang="en-US" dirty="0" err="1"/>
              <a:t>sigma.sq</a:t>
            </a:r>
            <a:r>
              <a:rPr lang="en-US" dirty="0"/>
              <a:t> is our model for sigma squared.</a:t>
            </a:r>
          </a:p>
        </p:txBody>
      </p:sp>
    </p:spTree>
    <p:extLst>
      <p:ext uri="{BB962C8B-B14F-4D97-AF65-F5344CB8AC3E}">
        <p14:creationId xmlns:p14="http://schemas.microsoft.com/office/powerpoint/2010/main" val="185758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F496-6E40-0B4D-8A96-90F3B8833F71}"/>
              </a:ext>
            </a:extLst>
          </p:cNvPr>
          <p:cNvSpPr>
            <a:spLocks noGrp="1"/>
          </p:cNvSpPr>
          <p:nvPr>
            <p:ph type="title"/>
          </p:nvPr>
        </p:nvSpPr>
        <p:spPr/>
        <p:txBody>
          <a:bodyPr/>
          <a:lstStyle/>
          <a:p>
            <a:r>
              <a:rPr lang="en-US" dirty="0"/>
              <a:t>Breakout 2 –  RjagsExploration2.R</a:t>
            </a:r>
          </a:p>
        </p:txBody>
      </p:sp>
      <p:sp>
        <p:nvSpPr>
          <p:cNvPr id="3" name="Content Placeholder 2">
            <a:extLst>
              <a:ext uri="{FF2B5EF4-FFF2-40B4-BE49-F238E27FC236}">
                <a16:creationId xmlns:a16="http://schemas.microsoft.com/office/drawing/2014/main" id="{2E5EDE05-E1E2-B943-AB58-B32CBD86948B}"/>
              </a:ext>
            </a:extLst>
          </p:cNvPr>
          <p:cNvSpPr>
            <a:spLocks noGrp="1"/>
          </p:cNvSpPr>
          <p:nvPr>
            <p:ph idx="1"/>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55F29798-4BA4-574F-BB09-D97B8A018B42}"/>
              </a:ext>
            </a:extLst>
          </p:cNvPr>
          <p:cNvSpPr>
            <a:spLocks noGrp="1"/>
          </p:cNvSpPr>
          <p:nvPr>
            <p:ph type="ftr" sz="quarter" idx="11"/>
          </p:nvPr>
        </p:nvSpPr>
        <p:spPr/>
        <p:txBody>
          <a:bodyPr/>
          <a:lstStyle/>
          <a:p>
            <a:r>
              <a:rPr lang="en-US"/>
              <a:t>Copyright 2019, Jeffrey Stanton</a:t>
            </a:r>
            <a:endParaRPr lang="en-US" dirty="0"/>
          </a:p>
        </p:txBody>
      </p:sp>
      <p:sp>
        <p:nvSpPr>
          <p:cNvPr id="6" name="Content Placeholder 2">
            <a:extLst>
              <a:ext uri="{FF2B5EF4-FFF2-40B4-BE49-F238E27FC236}">
                <a16:creationId xmlns:a16="http://schemas.microsoft.com/office/drawing/2014/main" id="{4AA919A2-D72B-604A-AFD8-91AF14ED06CA}"/>
              </a:ext>
            </a:extLst>
          </p:cNvPr>
          <p:cNvSpPr txBox="1">
            <a:spLocks/>
          </p:cNvSpPr>
          <p:nvPr/>
        </p:nvSpPr>
        <p:spPr>
          <a:xfrm>
            <a:off x="838199" y="1690688"/>
            <a:ext cx="10241479" cy="3748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52169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E340-836D-A448-A310-626BEBA798AB}"/>
              </a:ext>
            </a:extLst>
          </p:cNvPr>
          <p:cNvSpPr>
            <a:spLocks noGrp="1"/>
          </p:cNvSpPr>
          <p:nvPr>
            <p:ph type="title"/>
          </p:nvPr>
        </p:nvSpPr>
        <p:spPr/>
        <p:txBody>
          <a:bodyPr/>
          <a:lstStyle/>
          <a:p>
            <a:r>
              <a:rPr lang="en-US" dirty="0"/>
              <a:t>Plot Explorations </a:t>
            </a:r>
          </a:p>
        </p:txBody>
      </p:sp>
      <p:sp>
        <p:nvSpPr>
          <p:cNvPr id="3" name="Content Placeholder 2">
            <a:extLst>
              <a:ext uri="{FF2B5EF4-FFF2-40B4-BE49-F238E27FC236}">
                <a16:creationId xmlns:a16="http://schemas.microsoft.com/office/drawing/2014/main" id="{8DB47284-05C5-BF4F-90E3-8CF48F447F1C}"/>
              </a:ext>
            </a:extLst>
          </p:cNvPr>
          <p:cNvSpPr>
            <a:spLocks noGrp="1"/>
          </p:cNvSpPr>
          <p:nvPr>
            <p:ph idx="1"/>
          </p:nvPr>
        </p:nvSpPr>
        <p:spPr/>
        <p:txBody>
          <a:bodyPr/>
          <a:lstStyle/>
          <a:p>
            <a:r>
              <a:rPr lang="en-US" dirty="0"/>
              <a:t>In the BEST package the </a:t>
            </a:r>
            <a:r>
              <a:rPr lang="en-US" dirty="0" err="1">
                <a:latin typeface="Consolas" panose="020B0609020204030204" pitchFamily="49" charset="0"/>
              </a:rPr>
              <a:t>plotAll</a:t>
            </a:r>
            <a:r>
              <a:rPr lang="en-US" dirty="0"/>
              <a:t>() command draws diagnostic plots for a variety of aspects of the Bayesian estimation</a:t>
            </a:r>
          </a:p>
          <a:p>
            <a:r>
              <a:rPr lang="en-US" dirty="0"/>
              <a:t>The following slides explain some of that output</a:t>
            </a:r>
          </a:p>
          <a:p>
            <a:r>
              <a:rPr lang="en-US" dirty="0"/>
              <a:t>The whole display as produced by R appears in the next slide, followed by several slides that focus on particular parameters</a:t>
            </a:r>
          </a:p>
        </p:txBody>
      </p:sp>
    </p:spTree>
    <p:extLst>
      <p:ext uri="{BB962C8B-B14F-4D97-AF65-F5344CB8AC3E}">
        <p14:creationId xmlns:p14="http://schemas.microsoft.com/office/powerpoint/2010/main" val="368215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3A1A01-3419-4C6B-A62F-55917363D7CB}"/>
              </a:ext>
            </a:extLst>
          </p:cNvPr>
          <p:cNvSpPr>
            <a:spLocks noGrp="1"/>
          </p:cNvSpPr>
          <p:nvPr>
            <p:ph type="ftr" sz="quarter" idx="11"/>
          </p:nvPr>
        </p:nvSpPr>
        <p:spPr/>
        <p:txBody>
          <a:bodyPr/>
          <a:lstStyle/>
          <a:p>
            <a:r>
              <a:rPr lang="en-US"/>
              <a:t>Copyright 2019, Jeffrey Stanton</a:t>
            </a:r>
            <a:endParaRPr lang="en-US" dirty="0"/>
          </a:p>
        </p:txBody>
      </p:sp>
      <p:sp>
        <p:nvSpPr>
          <p:cNvPr id="5" name="Title 1">
            <a:extLst>
              <a:ext uri="{FF2B5EF4-FFF2-40B4-BE49-F238E27FC236}">
                <a16:creationId xmlns:a16="http://schemas.microsoft.com/office/drawing/2014/main" id="{902F1024-0562-4794-B81D-281D0C4132DB}"/>
              </a:ext>
            </a:extLst>
          </p:cNvPr>
          <p:cNvSpPr>
            <a:spLocks noGrp="1"/>
          </p:cNvSpPr>
          <p:nvPr>
            <p:ph type="title"/>
          </p:nvPr>
        </p:nvSpPr>
        <p:spPr>
          <a:xfrm>
            <a:off x="1097280" y="286603"/>
            <a:ext cx="10058400" cy="1450757"/>
          </a:xfrm>
        </p:spPr>
        <p:txBody>
          <a:bodyPr/>
          <a:lstStyle/>
          <a:p>
            <a:r>
              <a:rPr lang="en-US" dirty="0"/>
              <a:t>Topics / Learning Goals	</a:t>
            </a:r>
          </a:p>
        </p:txBody>
      </p:sp>
      <p:sp>
        <p:nvSpPr>
          <p:cNvPr id="6" name="Content Placeholder 2">
            <a:extLst>
              <a:ext uri="{FF2B5EF4-FFF2-40B4-BE49-F238E27FC236}">
                <a16:creationId xmlns:a16="http://schemas.microsoft.com/office/drawing/2014/main" id="{610EEF62-AAE0-4CC0-ACF2-B5B27CEF5069}"/>
              </a:ext>
            </a:extLst>
          </p:cNvPr>
          <p:cNvSpPr>
            <a:spLocks noGrp="1"/>
          </p:cNvSpPr>
          <p:nvPr>
            <p:ph idx="1"/>
          </p:nvPr>
        </p:nvSpPr>
        <p:spPr>
          <a:xfrm>
            <a:off x="1097280" y="1845734"/>
            <a:ext cx="10058400" cy="4023360"/>
          </a:xfrm>
        </p:spPr>
        <p:txBody>
          <a:bodyPr>
            <a:normAutofit fontScale="92500"/>
          </a:bodyPr>
          <a:lstStyle/>
          <a:p>
            <a:r>
              <a:rPr lang="en-US" dirty="0"/>
              <a:t>Bayesian Thinking about Data</a:t>
            </a:r>
          </a:p>
          <a:p>
            <a:r>
              <a:rPr lang="en-US" dirty="0"/>
              <a:t>Bayes’ Theorem</a:t>
            </a:r>
          </a:p>
          <a:p>
            <a:r>
              <a:rPr lang="en-US" dirty="0"/>
              <a:t>Markov Chain / Monte Carlo Method</a:t>
            </a:r>
          </a:p>
          <a:p>
            <a:r>
              <a:rPr lang="en-US" dirty="0"/>
              <a:t>Posterior Distribution of Mean Differences / Highest Density Interval</a:t>
            </a:r>
          </a:p>
          <a:p>
            <a:r>
              <a:rPr lang="en-US" dirty="0"/>
              <a:t>The Null Hypothesis Significance Test</a:t>
            </a:r>
          </a:p>
          <a:p>
            <a:r>
              <a:rPr lang="en-US" dirty="0"/>
              <a:t>Learning goal: At the conclusion of this chapter/class, students should be able to describe the high level logic of Bayesian inference and use R or another tool to generate and review a posterior distribution of a statistic.</a:t>
            </a:r>
          </a:p>
          <a:p>
            <a:endParaRPr lang="en-US" dirty="0"/>
          </a:p>
        </p:txBody>
      </p:sp>
    </p:spTree>
    <p:extLst>
      <p:ext uri="{BB962C8B-B14F-4D97-AF65-F5344CB8AC3E}">
        <p14:creationId xmlns:p14="http://schemas.microsoft.com/office/powerpoint/2010/main" val="406473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84176-5752-7B41-88A1-1FFEAFC6E81C}"/>
              </a:ext>
            </a:extLst>
          </p:cNvPr>
          <p:cNvPicPr>
            <a:picLocks noChangeAspect="1"/>
          </p:cNvPicPr>
          <p:nvPr/>
        </p:nvPicPr>
        <p:blipFill>
          <a:blip r:embed="rId2"/>
          <a:stretch>
            <a:fillRect/>
          </a:stretch>
        </p:blipFill>
        <p:spPr>
          <a:xfrm>
            <a:off x="1962966" y="0"/>
            <a:ext cx="8266068" cy="6858000"/>
          </a:xfrm>
          <a:prstGeom prst="rect">
            <a:avLst/>
          </a:prstGeom>
        </p:spPr>
      </p:pic>
      <p:sp>
        <p:nvSpPr>
          <p:cNvPr id="3" name="Rectangle 2">
            <a:extLst>
              <a:ext uri="{FF2B5EF4-FFF2-40B4-BE49-F238E27FC236}">
                <a16:creationId xmlns:a16="http://schemas.microsoft.com/office/drawing/2014/main" id="{BD533051-E3CB-DE48-BC50-88D3C40AAA8D}"/>
              </a:ext>
            </a:extLst>
          </p:cNvPr>
          <p:cNvSpPr/>
          <p:nvPr/>
        </p:nvSpPr>
        <p:spPr>
          <a:xfrm>
            <a:off x="6058294" y="0"/>
            <a:ext cx="4170741" cy="2818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46D3443-88A1-9D48-AEFF-E79436354689}"/>
              </a:ext>
            </a:extLst>
          </p:cNvPr>
          <p:cNvSpPr/>
          <p:nvPr/>
        </p:nvSpPr>
        <p:spPr>
          <a:xfrm>
            <a:off x="2091180" y="2818614"/>
            <a:ext cx="4170741" cy="4039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11F25A7-3E9B-9446-A98C-A961B546484E}"/>
              </a:ext>
            </a:extLst>
          </p:cNvPr>
          <p:cNvSpPr/>
          <p:nvPr/>
        </p:nvSpPr>
        <p:spPr>
          <a:xfrm>
            <a:off x="6497260" y="4119513"/>
            <a:ext cx="4170741" cy="2738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5B9533-E70D-2B4A-A857-0999BAD243ED}"/>
              </a:ext>
            </a:extLst>
          </p:cNvPr>
          <p:cNvSpPr txBox="1"/>
          <p:nvPr/>
        </p:nvSpPr>
        <p:spPr>
          <a:xfrm>
            <a:off x="6671035" y="622170"/>
            <a:ext cx="3308808" cy="2031325"/>
          </a:xfrm>
          <a:prstGeom prst="rect">
            <a:avLst/>
          </a:prstGeom>
          <a:noFill/>
        </p:spPr>
        <p:txBody>
          <a:bodyPr wrap="square" rtlCol="0">
            <a:spAutoFit/>
          </a:bodyPr>
          <a:lstStyle/>
          <a:p>
            <a:r>
              <a:rPr lang="en-US" dirty="0"/>
              <a:t>The histograms to the left show the means from each of the 100,000 MCMC simulations for each of the two groups. The X-axis is calibrated identically between the two histograms to simplify the visual comparison.</a:t>
            </a:r>
          </a:p>
        </p:txBody>
      </p:sp>
      <p:sp>
        <p:nvSpPr>
          <p:cNvPr id="7" name="TextBox 6">
            <a:extLst>
              <a:ext uri="{FF2B5EF4-FFF2-40B4-BE49-F238E27FC236}">
                <a16:creationId xmlns:a16="http://schemas.microsoft.com/office/drawing/2014/main" id="{9F50BBAA-F6F3-924B-8D7B-9EC9C8934D40}"/>
              </a:ext>
            </a:extLst>
          </p:cNvPr>
          <p:cNvSpPr txBox="1"/>
          <p:nvPr/>
        </p:nvSpPr>
        <p:spPr>
          <a:xfrm>
            <a:off x="6671035" y="4243634"/>
            <a:ext cx="3308808" cy="1200329"/>
          </a:xfrm>
          <a:prstGeom prst="rect">
            <a:avLst/>
          </a:prstGeom>
          <a:noFill/>
        </p:spPr>
        <p:txBody>
          <a:bodyPr wrap="square" rtlCol="0">
            <a:spAutoFit/>
          </a:bodyPr>
          <a:lstStyle/>
          <a:p>
            <a:r>
              <a:rPr lang="en-US" dirty="0"/>
              <a:t>The histogram above shows the difference between the group means for each of the 100,000 MCMC simulations.</a:t>
            </a:r>
          </a:p>
        </p:txBody>
      </p:sp>
      <p:sp>
        <p:nvSpPr>
          <p:cNvPr id="8" name="TextBox 7">
            <a:extLst>
              <a:ext uri="{FF2B5EF4-FFF2-40B4-BE49-F238E27FC236}">
                <a16:creationId xmlns:a16="http://schemas.microsoft.com/office/drawing/2014/main" id="{52B1B5AD-1AE2-E94D-8A35-ECDBB3174A92}"/>
              </a:ext>
            </a:extLst>
          </p:cNvPr>
          <p:cNvSpPr txBox="1"/>
          <p:nvPr/>
        </p:nvSpPr>
        <p:spPr>
          <a:xfrm>
            <a:off x="2749485" y="3310380"/>
            <a:ext cx="3308808" cy="2308324"/>
          </a:xfrm>
          <a:prstGeom prst="rect">
            <a:avLst/>
          </a:prstGeom>
          <a:noFill/>
        </p:spPr>
        <p:txBody>
          <a:bodyPr wrap="square" rtlCol="0">
            <a:spAutoFit/>
          </a:bodyPr>
          <a:lstStyle/>
          <a:p>
            <a:r>
              <a:rPr lang="en-US" dirty="0"/>
              <a:t>For all of these histograms, the dark line on the X-axis shows the extent of the “highest density interval.” Each HDI represents the 95% of the possibilities for the posterior distribution of the given parameter, in this case the means. </a:t>
            </a:r>
          </a:p>
        </p:txBody>
      </p:sp>
    </p:spTree>
    <p:extLst>
      <p:ext uri="{BB962C8B-B14F-4D97-AF65-F5344CB8AC3E}">
        <p14:creationId xmlns:p14="http://schemas.microsoft.com/office/powerpoint/2010/main" val="301373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84176-5752-7B41-88A1-1FFEAFC6E81C}"/>
              </a:ext>
            </a:extLst>
          </p:cNvPr>
          <p:cNvPicPr>
            <a:picLocks noChangeAspect="1"/>
          </p:cNvPicPr>
          <p:nvPr/>
        </p:nvPicPr>
        <p:blipFill>
          <a:blip r:embed="rId2"/>
          <a:stretch>
            <a:fillRect/>
          </a:stretch>
        </p:blipFill>
        <p:spPr>
          <a:xfrm>
            <a:off x="1962967" y="-1"/>
            <a:ext cx="8266068" cy="6858000"/>
          </a:xfrm>
          <a:prstGeom prst="rect">
            <a:avLst/>
          </a:prstGeom>
        </p:spPr>
      </p:pic>
      <p:sp>
        <p:nvSpPr>
          <p:cNvPr id="3" name="Rectangle 2">
            <a:extLst>
              <a:ext uri="{FF2B5EF4-FFF2-40B4-BE49-F238E27FC236}">
                <a16:creationId xmlns:a16="http://schemas.microsoft.com/office/drawing/2014/main" id="{622D4317-C53D-274D-A95C-8464393E7916}"/>
              </a:ext>
            </a:extLst>
          </p:cNvPr>
          <p:cNvSpPr/>
          <p:nvPr/>
        </p:nvSpPr>
        <p:spPr>
          <a:xfrm>
            <a:off x="1727297" y="1"/>
            <a:ext cx="4170741" cy="2738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A139EB-035E-FC43-ADD0-6A0BE67A353C}"/>
              </a:ext>
            </a:extLst>
          </p:cNvPr>
          <p:cNvSpPr/>
          <p:nvPr/>
        </p:nvSpPr>
        <p:spPr>
          <a:xfrm>
            <a:off x="6048867" y="-1"/>
            <a:ext cx="4415838" cy="4119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ADECAB3-5362-584A-97D4-739A691AFB3B}"/>
              </a:ext>
            </a:extLst>
          </p:cNvPr>
          <p:cNvSpPr/>
          <p:nvPr/>
        </p:nvSpPr>
        <p:spPr>
          <a:xfrm>
            <a:off x="1642456" y="5505254"/>
            <a:ext cx="8586579" cy="1352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F1257D-0B65-F148-8F6B-302552DD1687}"/>
              </a:ext>
            </a:extLst>
          </p:cNvPr>
          <p:cNvSpPr txBox="1"/>
          <p:nvPr/>
        </p:nvSpPr>
        <p:spPr>
          <a:xfrm>
            <a:off x="6671035" y="622169"/>
            <a:ext cx="3308808" cy="3416320"/>
          </a:xfrm>
          <a:prstGeom prst="rect">
            <a:avLst/>
          </a:prstGeom>
          <a:noFill/>
        </p:spPr>
        <p:txBody>
          <a:bodyPr wrap="square" rtlCol="0">
            <a:spAutoFit/>
          </a:bodyPr>
          <a:lstStyle/>
          <a:p>
            <a:r>
              <a:rPr lang="en-US" dirty="0"/>
              <a:t>The BEST procedure also models the standard deviations for each of the 100,000 MCMC simulation runs. As a result, we can also compare SDs between the two groups. The difference in SDs is modeled in the histogram below.</a:t>
            </a:r>
          </a:p>
          <a:p>
            <a:endParaRPr lang="en-US" dirty="0"/>
          </a:p>
          <a:p>
            <a:r>
              <a:rPr lang="en-US" dirty="0"/>
              <a:t>Does the HDI for the difference in SDs overlap with zero? Is there a credible difference between the SDs of the two groups?</a:t>
            </a:r>
          </a:p>
        </p:txBody>
      </p:sp>
    </p:spTree>
    <p:extLst>
      <p:ext uri="{BB962C8B-B14F-4D97-AF65-F5344CB8AC3E}">
        <p14:creationId xmlns:p14="http://schemas.microsoft.com/office/powerpoint/2010/main" val="4028470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84176-5752-7B41-88A1-1FFEAFC6E81C}"/>
              </a:ext>
            </a:extLst>
          </p:cNvPr>
          <p:cNvPicPr>
            <a:picLocks noChangeAspect="1"/>
          </p:cNvPicPr>
          <p:nvPr/>
        </p:nvPicPr>
        <p:blipFill>
          <a:blip r:embed="rId2"/>
          <a:stretch>
            <a:fillRect/>
          </a:stretch>
        </p:blipFill>
        <p:spPr>
          <a:xfrm>
            <a:off x="1962966" y="0"/>
            <a:ext cx="8266068" cy="6858000"/>
          </a:xfrm>
          <a:prstGeom prst="rect">
            <a:avLst/>
          </a:prstGeom>
        </p:spPr>
      </p:pic>
      <p:sp>
        <p:nvSpPr>
          <p:cNvPr id="3" name="Rectangle 2">
            <a:extLst>
              <a:ext uri="{FF2B5EF4-FFF2-40B4-BE49-F238E27FC236}">
                <a16:creationId xmlns:a16="http://schemas.microsoft.com/office/drawing/2014/main" id="{766BEC33-D086-194B-BFFA-CD10C79D6681}"/>
              </a:ext>
            </a:extLst>
          </p:cNvPr>
          <p:cNvSpPr/>
          <p:nvPr/>
        </p:nvSpPr>
        <p:spPr>
          <a:xfrm>
            <a:off x="1727296" y="0"/>
            <a:ext cx="8705034" cy="5552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F445D0B-4EC5-B143-8D6F-017F28C49176}"/>
              </a:ext>
            </a:extLst>
          </p:cNvPr>
          <p:cNvSpPr txBox="1"/>
          <p:nvPr/>
        </p:nvSpPr>
        <p:spPr>
          <a:xfrm>
            <a:off x="2674143" y="652536"/>
            <a:ext cx="3308808" cy="4247317"/>
          </a:xfrm>
          <a:prstGeom prst="rect">
            <a:avLst/>
          </a:prstGeom>
          <a:noFill/>
        </p:spPr>
        <p:txBody>
          <a:bodyPr wrap="square" rtlCol="0">
            <a:spAutoFit/>
          </a:bodyPr>
          <a:lstStyle/>
          <a:p>
            <a:r>
              <a:rPr lang="en-US" dirty="0"/>
              <a:t>For each of the 100,000 MCMC simulation runs, the BEST procedure calculates an index analogous to </a:t>
            </a:r>
            <a:r>
              <a:rPr lang="en-US" dirty="0" err="1"/>
              <a:t>df</a:t>
            </a:r>
            <a:r>
              <a:rPr lang="en-US" dirty="0"/>
              <a:t>, notated below as the log (base 10) of “nu.”</a:t>
            </a:r>
          </a:p>
          <a:p>
            <a:endParaRPr lang="en-US" dirty="0"/>
          </a:p>
          <a:p>
            <a:r>
              <a:rPr lang="en-US" dirty="0"/>
              <a:t>What we are looking for is values of log10(nu) that are in the region of 1.5. To the extent that the HDI of this display does NOT overlap with 1.5, there may be severe non-normality. The BEST procedure is robust against non-normality whereas the classical t-test is not.</a:t>
            </a:r>
          </a:p>
        </p:txBody>
      </p:sp>
      <p:sp>
        <p:nvSpPr>
          <p:cNvPr id="5" name="TextBox 4">
            <a:extLst>
              <a:ext uri="{FF2B5EF4-FFF2-40B4-BE49-F238E27FC236}">
                <a16:creationId xmlns:a16="http://schemas.microsoft.com/office/drawing/2014/main" id="{5A040459-91F3-8745-88E0-614F567D52DF}"/>
              </a:ext>
            </a:extLst>
          </p:cNvPr>
          <p:cNvSpPr txBox="1"/>
          <p:nvPr/>
        </p:nvSpPr>
        <p:spPr>
          <a:xfrm>
            <a:off x="6694128" y="652535"/>
            <a:ext cx="3308808" cy="4801314"/>
          </a:xfrm>
          <a:prstGeom prst="rect">
            <a:avLst/>
          </a:prstGeom>
          <a:noFill/>
        </p:spPr>
        <p:txBody>
          <a:bodyPr wrap="square" rtlCol="0">
            <a:spAutoFit/>
          </a:bodyPr>
          <a:lstStyle/>
          <a:p>
            <a:r>
              <a:rPr lang="en-US" dirty="0"/>
              <a:t>The histogram below models the “effect size” of each of the simulation runs. Effect size is calculated as Cohen’s D, which is simply the difference in means divided by the pooled standard deviation (a kind of average SD across the two groups). </a:t>
            </a:r>
          </a:p>
          <a:p>
            <a:endParaRPr lang="en-US" dirty="0"/>
          </a:p>
          <a:p>
            <a:r>
              <a:rPr lang="en-US" dirty="0"/>
              <a:t>If the effect size HDI does not overlap with zero, this is suggestive of a credible difference between means. Remembering that Cohen’s D is calibrated in SDs, anything with an absolute value &gt; 0.8 is considered a large effect.</a:t>
            </a:r>
          </a:p>
        </p:txBody>
      </p:sp>
    </p:spTree>
    <p:extLst>
      <p:ext uri="{BB962C8B-B14F-4D97-AF65-F5344CB8AC3E}">
        <p14:creationId xmlns:p14="http://schemas.microsoft.com/office/powerpoint/2010/main" val="266530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84176-5752-7B41-88A1-1FFEAFC6E81C}"/>
              </a:ext>
            </a:extLst>
          </p:cNvPr>
          <p:cNvPicPr>
            <a:picLocks noChangeAspect="1"/>
          </p:cNvPicPr>
          <p:nvPr/>
        </p:nvPicPr>
        <p:blipFill>
          <a:blip r:embed="rId2"/>
          <a:stretch>
            <a:fillRect/>
          </a:stretch>
        </p:blipFill>
        <p:spPr>
          <a:xfrm>
            <a:off x="1962966" y="0"/>
            <a:ext cx="8266068" cy="6858000"/>
          </a:xfrm>
          <a:prstGeom prst="rect">
            <a:avLst/>
          </a:prstGeom>
        </p:spPr>
      </p:pic>
      <p:sp>
        <p:nvSpPr>
          <p:cNvPr id="3" name="Rectangle 2">
            <a:extLst>
              <a:ext uri="{FF2B5EF4-FFF2-40B4-BE49-F238E27FC236}">
                <a16:creationId xmlns:a16="http://schemas.microsoft.com/office/drawing/2014/main" id="{85699AA9-A67E-F048-83C0-8B07DB153C48}"/>
              </a:ext>
            </a:extLst>
          </p:cNvPr>
          <p:cNvSpPr/>
          <p:nvPr/>
        </p:nvSpPr>
        <p:spPr>
          <a:xfrm>
            <a:off x="1727297" y="0"/>
            <a:ext cx="433099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F1029EC-E859-1E44-B5DD-9A16775DFD0F}"/>
              </a:ext>
            </a:extLst>
          </p:cNvPr>
          <p:cNvSpPr/>
          <p:nvPr/>
        </p:nvSpPr>
        <p:spPr>
          <a:xfrm>
            <a:off x="6395136" y="2837468"/>
            <a:ext cx="4170741" cy="4020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AB8BCE7-A4A0-D74D-A957-F3F87AAA9CA5}"/>
              </a:ext>
            </a:extLst>
          </p:cNvPr>
          <p:cNvSpPr txBox="1"/>
          <p:nvPr/>
        </p:nvSpPr>
        <p:spPr>
          <a:xfrm>
            <a:off x="2238390" y="360305"/>
            <a:ext cx="3308808" cy="4524315"/>
          </a:xfrm>
          <a:prstGeom prst="rect">
            <a:avLst/>
          </a:prstGeom>
          <a:noFill/>
        </p:spPr>
        <p:txBody>
          <a:bodyPr wrap="square" rtlCol="0">
            <a:spAutoFit/>
          </a:bodyPr>
          <a:lstStyle/>
          <a:p>
            <a:r>
              <a:rPr lang="en-US" dirty="0"/>
              <a:t>These displays provide a diagnostic showing whether it is appropriate to be using the BEST procedure. The blue curves show a random sample of plots of the posterior t distribution for each group, using the mean, SD, and normality coefficient generated by a particular run of the MCMC process. The red histogram is the actual sample data.</a:t>
            </a:r>
          </a:p>
          <a:p>
            <a:endParaRPr lang="en-US" dirty="0"/>
          </a:p>
          <a:p>
            <a:r>
              <a:rPr lang="en-US" dirty="0"/>
              <a:t>To the extent that data are highly multi-modal or weirdly distributed, the t-distribution may be a bad fit.</a:t>
            </a:r>
          </a:p>
        </p:txBody>
      </p:sp>
      <p:sp>
        <p:nvSpPr>
          <p:cNvPr id="7" name="TextBox 6">
            <a:extLst>
              <a:ext uri="{FF2B5EF4-FFF2-40B4-BE49-F238E27FC236}">
                <a16:creationId xmlns:a16="http://schemas.microsoft.com/office/drawing/2014/main" id="{EE4A2653-07A7-EF47-AAD5-79E625970067}"/>
              </a:ext>
            </a:extLst>
          </p:cNvPr>
          <p:cNvSpPr txBox="1"/>
          <p:nvPr/>
        </p:nvSpPr>
        <p:spPr>
          <a:xfrm>
            <a:off x="6826101" y="3057942"/>
            <a:ext cx="3308808" cy="2862322"/>
          </a:xfrm>
          <a:prstGeom prst="rect">
            <a:avLst/>
          </a:prstGeom>
          <a:noFill/>
        </p:spPr>
        <p:txBody>
          <a:bodyPr wrap="square" rtlCol="0">
            <a:spAutoFit/>
          </a:bodyPr>
          <a:lstStyle/>
          <a:p>
            <a:r>
              <a:rPr lang="en-US" dirty="0"/>
              <a:t>For example, the rightmost category (30-35) in the Data Group 2 histogram could be a second mode for these data. With only n=13 observations, however, there is not enough data to really say for sure. In the absence of other anomalies, this is not a severe enough problem to raise a concern. </a:t>
            </a:r>
          </a:p>
        </p:txBody>
      </p:sp>
    </p:spTree>
    <p:extLst>
      <p:ext uri="{BB962C8B-B14F-4D97-AF65-F5344CB8AC3E}">
        <p14:creationId xmlns:p14="http://schemas.microsoft.com/office/powerpoint/2010/main" val="802180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0E609-AF4E-F948-B430-6B9FB7CB8BC8}"/>
              </a:ext>
            </a:extLst>
          </p:cNvPr>
          <p:cNvPicPr>
            <a:picLocks noChangeAspect="1"/>
          </p:cNvPicPr>
          <p:nvPr/>
        </p:nvPicPr>
        <p:blipFill>
          <a:blip r:embed="rId2"/>
          <a:stretch>
            <a:fillRect/>
          </a:stretch>
        </p:blipFill>
        <p:spPr>
          <a:xfrm>
            <a:off x="1524000" y="0"/>
            <a:ext cx="2136098" cy="6858000"/>
          </a:xfrm>
          <a:prstGeom prst="rect">
            <a:avLst/>
          </a:prstGeom>
        </p:spPr>
      </p:pic>
      <p:sp>
        <p:nvSpPr>
          <p:cNvPr id="4" name="TextBox 3">
            <a:extLst>
              <a:ext uri="{FF2B5EF4-FFF2-40B4-BE49-F238E27FC236}">
                <a16:creationId xmlns:a16="http://schemas.microsoft.com/office/drawing/2014/main" id="{F8959E91-29FE-C74D-A8EE-30E767260030}"/>
              </a:ext>
            </a:extLst>
          </p:cNvPr>
          <p:cNvSpPr txBox="1"/>
          <p:nvPr/>
        </p:nvSpPr>
        <p:spPr>
          <a:xfrm>
            <a:off x="4012676" y="452487"/>
            <a:ext cx="5863472" cy="5632311"/>
          </a:xfrm>
          <a:prstGeom prst="rect">
            <a:avLst/>
          </a:prstGeom>
          <a:noFill/>
        </p:spPr>
        <p:txBody>
          <a:bodyPr wrap="square" rtlCol="0">
            <a:spAutoFit/>
          </a:bodyPr>
          <a:lstStyle/>
          <a:p>
            <a:r>
              <a:rPr lang="en-US" dirty="0"/>
              <a:t>These trace plots do not appear in the </a:t>
            </a:r>
            <a:r>
              <a:rPr lang="en-US" dirty="0" err="1"/>
              <a:t>plotAll</a:t>
            </a:r>
            <a:r>
              <a:rPr lang="en-US" dirty="0"/>
              <a:t>() output from </a:t>
            </a:r>
            <a:r>
              <a:rPr lang="en-US" dirty="0" err="1"/>
              <a:t>BESTmcmc</a:t>
            </a:r>
            <a:r>
              <a:rPr lang="en-US" dirty="0"/>
              <a:t>(), but they do appear on Rasmus Baath’s webpage. We will also see examples of these trace plots later in the course.</a:t>
            </a:r>
          </a:p>
          <a:p>
            <a:endParaRPr lang="en-US" dirty="0"/>
          </a:p>
          <a:p>
            <a:r>
              <a:rPr lang="en-US" dirty="0"/>
              <a:t>Each trace plot represents the same data that you saw in the HDI histograms on previous pages, but rather than displaying them as a histogram, they show as a time series.</a:t>
            </a:r>
          </a:p>
          <a:p>
            <a:endParaRPr lang="en-US" dirty="0"/>
          </a:p>
          <a:p>
            <a:r>
              <a:rPr lang="en-US" dirty="0"/>
              <a:t>RB’s webpage defaults to 20,000 MCMC simulations. For each simulation run, the various parameters generated for that step in the robot’s path are displayed as a new dot just to the right of the previous dot. You can watch these unfold in real time as the </a:t>
            </a:r>
            <a:r>
              <a:rPr lang="en-US" dirty="0" err="1"/>
              <a:t>Javascript</a:t>
            </a:r>
            <a:r>
              <a:rPr lang="en-US" dirty="0"/>
              <a:t> processes your data.</a:t>
            </a:r>
          </a:p>
          <a:p>
            <a:endParaRPr lang="en-US" dirty="0"/>
          </a:p>
          <a:p>
            <a:r>
              <a:rPr lang="en-US" dirty="0"/>
              <a:t>RB says that these should look like a hairy caterpillar. We want to see roughly equal variation around a reasonably stable mean (for the topmost plot about 17 mpg) throughout the whole run (post burn-in), with just a few small spikes here and there. </a:t>
            </a:r>
          </a:p>
        </p:txBody>
      </p:sp>
    </p:spTree>
    <p:extLst>
      <p:ext uri="{BB962C8B-B14F-4D97-AF65-F5344CB8AC3E}">
        <p14:creationId xmlns:p14="http://schemas.microsoft.com/office/powerpoint/2010/main" val="2347724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C86FA0-2B1F-D143-95BF-0A1644756502}"/>
              </a:ext>
            </a:extLst>
          </p:cNvPr>
          <p:cNvPicPr>
            <a:picLocks noChangeAspect="1"/>
          </p:cNvPicPr>
          <p:nvPr/>
        </p:nvPicPr>
        <p:blipFill>
          <a:blip r:embed="rId2"/>
          <a:stretch>
            <a:fillRect/>
          </a:stretch>
        </p:blipFill>
        <p:spPr>
          <a:xfrm>
            <a:off x="6773965" y="4094163"/>
            <a:ext cx="5270500" cy="2603500"/>
          </a:xfrm>
          <a:prstGeom prst="rect">
            <a:avLst/>
          </a:prstGeom>
        </p:spPr>
      </p:pic>
      <p:sp>
        <p:nvSpPr>
          <p:cNvPr id="2" name="Title 1">
            <a:extLst>
              <a:ext uri="{FF2B5EF4-FFF2-40B4-BE49-F238E27FC236}">
                <a16:creationId xmlns:a16="http://schemas.microsoft.com/office/drawing/2014/main" id="{24A27730-CCCC-4D4B-A7E3-FD7C89F19A03}"/>
              </a:ext>
            </a:extLst>
          </p:cNvPr>
          <p:cNvSpPr>
            <a:spLocks noGrp="1"/>
          </p:cNvSpPr>
          <p:nvPr>
            <p:ph type="title"/>
          </p:nvPr>
        </p:nvSpPr>
        <p:spPr/>
        <p:txBody>
          <a:bodyPr>
            <a:normAutofit/>
          </a:bodyPr>
          <a:lstStyle/>
          <a:p>
            <a:r>
              <a:rPr lang="en-US" sz="4000" dirty="0"/>
              <a:t>Paper of the Week – Plummer 2017</a:t>
            </a:r>
          </a:p>
        </p:txBody>
      </p:sp>
      <p:sp>
        <p:nvSpPr>
          <p:cNvPr id="3" name="Content Placeholder 2">
            <a:extLst>
              <a:ext uri="{FF2B5EF4-FFF2-40B4-BE49-F238E27FC236}">
                <a16:creationId xmlns:a16="http://schemas.microsoft.com/office/drawing/2014/main" id="{A56D1E27-595D-FA46-8190-3D0AFD7DC633}"/>
              </a:ext>
            </a:extLst>
          </p:cNvPr>
          <p:cNvSpPr>
            <a:spLocks noGrp="1"/>
          </p:cNvSpPr>
          <p:nvPr>
            <p:ph idx="1"/>
          </p:nvPr>
        </p:nvSpPr>
        <p:spPr>
          <a:xfrm>
            <a:off x="838199" y="1690688"/>
            <a:ext cx="10241479" cy="2403475"/>
          </a:xfrm>
        </p:spPr>
        <p:txBody>
          <a:bodyPr>
            <a:normAutofit/>
          </a:bodyPr>
          <a:lstStyle/>
          <a:p>
            <a:r>
              <a:rPr lang="en-US" dirty="0"/>
              <a:t>The JAGS language is not difficult to understand if you know R</a:t>
            </a:r>
          </a:p>
          <a:p>
            <a:r>
              <a:rPr lang="en-US" dirty="0"/>
              <a:t>Martin Plummer worked on the implementation of JAGS that we use and he wrote the manual</a:t>
            </a:r>
          </a:p>
          <a:p>
            <a:r>
              <a:rPr lang="en-US" dirty="0"/>
              <a:t>You can explore the manual to learn more about the JAGS models we explored in this class and to develop your own models</a:t>
            </a:r>
          </a:p>
        </p:txBody>
      </p:sp>
      <p:sp>
        <p:nvSpPr>
          <p:cNvPr id="4" name="Footer Placeholder 3">
            <a:extLst>
              <a:ext uri="{FF2B5EF4-FFF2-40B4-BE49-F238E27FC236}">
                <a16:creationId xmlns:a16="http://schemas.microsoft.com/office/drawing/2014/main" id="{94DC5AE9-8839-3241-95F5-0E7FC818ED11}"/>
              </a:ext>
            </a:extLst>
          </p:cNvPr>
          <p:cNvSpPr>
            <a:spLocks noGrp="1"/>
          </p:cNvSpPr>
          <p:nvPr>
            <p:ph type="ftr" sz="quarter" idx="11"/>
          </p:nvPr>
        </p:nvSpPr>
        <p:spPr/>
        <p:txBody>
          <a:bodyPr/>
          <a:lstStyle/>
          <a:p>
            <a:r>
              <a:rPr lang="en-US"/>
              <a:t>Copyright 2019, Jeffrey Stanton</a:t>
            </a:r>
            <a:endParaRPr lang="en-US" dirty="0"/>
          </a:p>
        </p:txBody>
      </p:sp>
    </p:spTree>
    <p:extLst>
      <p:ext uri="{BB962C8B-B14F-4D97-AF65-F5344CB8AC3E}">
        <p14:creationId xmlns:p14="http://schemas.microsoft.com/office/powerpoint/2010/main" val="1828651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9EF2-5333-8143-B869-9534D609D791}"/>
              </a:ext>
            </a:extLst>
          </p:cNvPr>
          <p:cNvSpPr>
            <a:spLocks noGrp="1"/>
          </p:cNvSpPr>
          <p:nvPr>
            <p:ph type="title"/>
          </p:nvPr>
        </p:nvSpPr>
        <p:spPr/>
        <p:txBody>
          <a:bodyPr/>
          <a:lstStyle/>
          <a:p>
            <a:r>
              <a:rPr lang="en-US" dirty="0"/>
              <a:t>Homework and Practice Exam</a:t>
            </a:r>
          </a:p>
        </p:txBody>
      </p:sp>
      <p:sp>
        <p:nvSpPr>
          <p:cNvPr id="3" name="Content Placeholder 2">
            <a:extLst>
              <a:ext uri="{FF2B5EF4-FFF2-40B4-BE49-F238E27FC236}">
                <a16:creationId xmlns:a16="http://schemas.microsoft.com/office/drawing/2014/main" id="{F07B2D1B-0744-8244-9BE4-B8B2D253A67E}"/>
              </a:ext>
            </a:extLst>
          </p:cNvPr>
          <p:cNvSpPr>
            <a:spLocks noGrp="1"/>
          </p:cNvSpPr>
          <p:nvPr>
            <p:ph idx="1"/>
          </p:nvPr>
        </p:nvSpPr>
        <p:spPr/>
        <p:txBody>
          <a:bodyPr>
            <a:normAutofit fontScale="92500" lnSpcReduction="10000"/>
          </a:bodyPr>
          <a:lstStyle/>
          <a:p>
            <a:r>
              <a:rPr lang="en-US" dirty="0"/>
              <a:t>Make sure you are using the updated syllabus that I distributed at the beginning of the semester (on the wall and in the handouts folder).</a:t>
            </a:r>
          </a:p>
          <a:p>
            <a:r>
              <a:rPr lang="en-US" dirty="0"/>
              <a:t>The second practice exam can be found in the handouts folder. I recommend that you try to complete the practice exam in an hour.</a:t>
            </a:r>
          </a:p>
          <a:p>
            <a:r>
              <a:rPr lang="en-US" dirty="0"/>
              <a:t>I will post the key </a:t>
            </a:r>
            <a:r>
              <a:rPr lang="en-US"/>
              <a:t>on Wednesday. </a:t>
            </a:r>
            <a:endParaRPr lang="en-US" dirty="0"/>
          </a:p>
          <a:p>
            <a:r>
              <a:rPr lang="en-US" dirty="0"/>
              <a:t>Feel free to submit your exam file to the LMS if you are unsure about any of your answers. </a:t>
            </a:r>
          </a:p>
          <a:p>
            <a:r>
              <a:rPr lang="en-US" dirty="0"/>
              <a:t>The homework for week five is exercises 6 through 10 on pages 86 and 87.</a:t>
            </a:r>
          </a:p>
          <a:p>
            <a:r>
              <a:rPr lang="en-US" dirty="0"/>
              <a:t>Erratum in Week 6 </a:t>
            </a:r>
            <a:r>
              <a:rPr lang="en-US" dirty="0" err="1"/>
              <a:t>asynch</a:t>
            </a:r>
            <a:r>
              <a:rPr lang="en-US" dirty="0"/>
              <a:t> material: On the second page of section 6.6 one of the choices states:</a:t>
            </a:r>
            <a:r>
              <a:rPr lang="en-US" b="1" dirty="0"/>
              <a:t> Region between 2.5% quantile and </a:t>
            </a:r>
            <a:r>
              <a:rPr lang="en-US" b="1" u="sng" dirty="0"/>
              <a:t>95%</a:t>
            </a:r>
            <a:r>
              <a:rPr lang="en-US" b="1" dirty="0"/>
              <a:t> </a:t>
            </a:r>
            <a:r>
              <a:rPr lang="en-US" b="1" dirty="0" err="1"/>
              <a:t>quantile</a:t>
            </a:r>
            <a:r>
              <a:rPr lang="en-US" dirty="0" err="1"/>
              <a:t>.It</a:t>
            </a:r>
            <a:r>
              <a:rPr lang="en-US" dirty="0"/>
              <a:t> should be labeled: </a:t>
            </a:r>
            <a:r>
              <a:rPr lang="en-US" b="1" dirty="0"/>
              <a:t>Region between 2.5% quantile and </a:t>
            </a:r>
            <a:r>
              <a:rPr lang="en-US" b="1" u="sng" dirty="0"/>
              <a:t>97.5%</a:t>
            </a:r>
            <a:r>
              <a:rPr lang="en-US" b="1" dirty="0"/>
              <a:t> quantile</a:t>
            </a:r>
            <a:endParaRPr lang="en-US" dirty="0"/>
          </a:p>
          <a:p>
            <a:endParaRPr lang="en-US" dirty="0"/>
          </a:p>
        </p:txBody>
      </p:sp>
      <p:sp>
        <p:nvSpPr>
          <p:cNvPr id="4" name="Footer Placeholder 3">
            <a:extLst>
              <a:ext uri="{FF2B5EF4-FFF2-40B4-BE49-F238E27FC236}">
                <a16:creationId xmlns:a16="http://schemas.microsoft.com/office/drawing/2014/main" id="{4A380D5D-A33C-DD46-8317-5CD3CE6EE365}"/>
              </a:ext>
            </a:extLst>
          </p:cNvPr>
          <p:cNvSpPr>
            <a:spLocks noGrp="1"/>
          </p:cNvSpPr>
          <p:nvPr>
            <p:ph type="ftr" sz="quarter" idx="11"/>
          </p:nvPr>
        </p:nvSpPr>
        <p:spPr/>
        <p:txBody>
          <a:bodyPr/>
          <a:lstStyle/>
          <a:p>
            <a:r>
              <a:rPr lang="en-US"/>
              <a:t>Copyright 2019, Jeffrey Stanton</a:t>
            </a:r>
            <a:endParaRPr lang="en-US" dirty="0"/>
          </a:p>
        </p:txBody>
      </p:sp>
    </p:spTree>
    <p:extLst>
      <p:ext uri="{BB962C8B-B14F-4D97-AF65-F5344CB8AC3E}">
        <p14:creationId xmlns:p14="http://schemas.microsoft.com/office/powerpoint/2010/main" val="145629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D467D-A5AA-D84B-ABEA-83BC226B466C}"/>
              </a:ext>
            </a:extLst>
          </p:cNvPr>
          <p:cNvSpPr>
            <a:spLocks noGrp="1"/>
          </p:cNvSpPr>
          <p:nvPr>
            <p:ph type="title"/>
          </p:nvPr>
        </p:nvSpPr>
        <p:spPr/>
        <p:txBody>
          <a:bodyPr>
            <a:noAutofit/>
          </a:bodyPr>
          <a:lstStyle/>
          <a:p>
            <a:r>
              <a:rPr lang="en-US" sz="3600" dirty="0"/>
              <a:t>Remember: </a:t>
            </a:r>
            <a:br>
              <a:rPr lang="en-US" sz="3600" dirty="0"/>
            </a:br>
            <a:r>
              <a:rPr lang="en-US" sz="3600" dirty="0"/>
              <a:t>The 95% in CI Refers to a Process, Not Your Results</a:t>
            </a:r>
          </a:p>
        </p:txBody>
      </p:sp>
      <p:sp>
        <p:nvSpPr>
          <p:cNvPr id="4" name="Footer Placeholder 3">
            <a:extLst>
              <a:ext uri="{FF2B5EF4-FFF2-40B4-BE49-F238E27FC236}">
                <a16:creationId xmlns:a16="http://schemas.microsoft.com/office/drawing/2014/main" id="{BAD43631-2D82-C746-8C1D-05D9FCB7DB99}"/>
              </a:ext>
            </a:extLst>
          </p:cNvPr>
          <p:cNvSpPr>
            <a:spLocks noGrp="1"/>
          </p:cNvSpPr>
          <p:nvPr>
            <p:ph type="ftr" sz="quarter" idx="11"/>
          </p:nvPr>
        </p:nvSpPr>
        <p:spPr/>
        <p:txBody>
          <a:bodyPr/>
          <a:lstStyle/>
          <a:p>
            <a:r>
              <a:rPr lang="en-US"/>
              <a:t>Copyright 2019, Jeffrey Stanton</a:t>
            </a:r>
            <a:endParaRPr lang="en-US" dirty="0"/>
          </a:p>
        </p:txBody>
      </p:sp>
      <p:pic>
        <p:nvPicPr>
          <p:cNvPr id="8" name="Content Placeholder 7">
            <a:extLst>
              <a:ext uri="{FF2B5EF4-FFF2-40B4-BE49-F238E27FC236}">
                <a16:creationId xmlns:a16="http://schemas.microsoft.com/office/drawing/2014/main" id="{00EEB0AD-763A-5A4F-872C-69C2DA90D674}"/>
              </a:ext>
            </a:extLst>
          </p:cNvPr>
          <p:cNvPicPr>
            <a:picLocks noGrp="1" noChangeAspect="1"/>
          </p:cNvPicPr>
          <p:nvPr>
            <p:ph idx="1"/>
          </p:nvPr>
        </p:nvPicPr>
        <p:blipFill>
          <a:blip r:embed="rId2"/>
          <a:stretch>
            <a:fillRect/>
          </a:stretch>
        </p:blipFill>
        <p:spPr>
          <a:xfrm>
            <a:off x="1686296" y="1690688"/>
            <a:ext cx="8110847" cy="4508500"/>
          </a:xfrm>
          <a:prstGeom prst="rect">
            <a:avLst/>
          </a:prstGeom>
        </p:spPr>
      </p:pic>
      <p:sp>
        <p:nvSpPr>
          <p:cNvPr id="6" name="Left Arrow 5">
            <a:extLst>
              <a:ext uri="{FF2B5EF4-FFF2-40B4-BE49-F238E27FC236}">
                <a16:creationId xmlns:a16="http://schemas.microsoft.com/office/drawing/2014/main" id="{7A7D6753-7F6D-0A48-AFFA-8B66E7FE9FBB}"/>
              </a:ext>
            </a:extLst>
          </p:cNvPr>
          <p:cNvSpPr/>
          <p:nvPr/>
        </p:nvSpPr>
        <p:spPr>
          <a:xfrm>
            <a:off x="9417133" y="1690688"/>
            <a:ext cx="1770413" cy="7600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1F1787-A644-8D4B-B6F9-163AADD9966E}"/>
              </a:ext>
            </a:extLst>
          </p:cNvPr>
          <p:cNvSpPr txBox="1"/>
          <p:nvPr/>
        </p:nvSpPr>
        <p:spPr>
          <a:xfrm>
            <a:off x="10094026" y="2450709"/>
            <a:ext cx="1935678" cy="1754326"/>
          </a:xfrm>
          <a:prstGeom prst="rect">
            <a:avLst/>
          </a:prstGeom>
          <a:noFill/>
        </p:spPr>
        <p:txBody>
          <a:bodyPr wrap="square" rtlCol="0">
            <a:spAutoFit/>
          </a:bodyPr>
          <a:lstStyle/>
          <a:p>
            <a:r>
              <a:rPr lang="en-US" dirty="0"/>
              <a:t>The chances that this final constructed interval contains the population value are zero.</a:t>
            </a:r>
          </a:p>
        </p:txBody>
      </p:sp>
    </p:spTree>
    <p:extLst>
      <p:ext uri="{BB962C8B-B14F-4D97-AF65-F5344CB8AC3E}">
        <p14:creationId xmlns:p14="http://schemas.microsoft.com/office/powerpoint/2010/main" val="290185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Bayes Theorem: I have a fever. . . Do I have the flu?</a:t>
            </a:r>
          </a:p>
        </p:txBody>
      </p:sp>
      <mc:AlternateContent xmlns:mc="http://schemas.openxmlformats.org/markup-compatibility/2006" xmlns:a14="http://schemas.microsoft.com/office/drawing/2010/main">
        <mc:Choice Requires="a14">
          <p:sp>
            <p:nvSpPr>
              <p:cNvPr id="4" name="Rectangle 3"/>
              <p:cNvSpPr/>
              <p:nvPr/>
            </p:nvSpPr>
            <p:spPr>
              <a:xfrm>
                <a:off x="3364863" y="1474817"/>
                <a:ext cx="5213959" cy="1392945"/>
              </a:xfrm>
              <a:prstGeom prst="rect">
                <a:avLst/>
              </a:prstGeom>
              <a:ln>
                <a:solidFill>
                  <a:schemeClr val="accent1">
                    <a:shade val="50000"/>
                  </a:schemeClr>
                </a:solidFill>
              </a:ln>
            </p:spPr>
            <p:txBody>
              <a:bodyPr wrap="square">
                <a:spAutoFit/>
              </a:bodyPr>
              <a:lstStyle/>
              <a:p>
                <a:pPr indent="128588" algn="ctr">
                  <a:lnSpc>
                    <a:spcPct val="200000"/>
                  </a:lnSpc>
                  <a:spcAft>
                    <a:spcPts val="338"/>
                  </a:spcAft>
                </a:pPr>
                <a:r>
                  <a:rPr lang="en-US" sz="1275" dirty="0">
                    <a:solidFill>
                      <a:schemeClr val="tx1">
                        <a:lumMod val="65000"/>
                        <a:lumOff val="35000"/>
                      </a:schemeClr>
                    </a:solidFill>
                    <a:latin typeface="Sherman Sans Book" charset="0"/>
                  </a:rPr>
                  <a:t> The formula for Bayes theorem:</a:t>
                </a:r>
              </a:p>
              <a:p>
                <a:pPr indent="128588" algn="just">
                  <a:lnSpc>
                    <a:spcPct val="200000"/>
                  </a:lnSpc>
                  <a:spcAft>
                    <a:spcPts val="338"/>
                  </a:spcAft>
                </a:pPr>
                <a14:m>
                  <m:oMathPara xmlns:m="http://schemas.openxmlformats.org/officeDocument/2006/math">
                    <m:oMathParaPr>
                      <m:jc m:val="centerGroup"/>
                    </m:oMathParaPr>
                    <m:oMath xmlns:m="http://schemas.openxmlformats.org/officeDocument/2006/math">
                      <m:r>
                        <a:rPr lang="en-US" sz="1275">
                          <a:solidFill>
                            <a:schemeClr val="tx1">
                              <a:lumMod val="65000"/>
                              <a:lumOff val="35000"/>
                            </a:schemeClr>
                          </a:solidFill>
                          <a:latin typeface="Cambria Math" panose="02040503050406030204" pitchFamily="18" charset="0"/>
                        </a:rPr>
                        <m:t>𝑝</m:t>
                      </m:r>
                      <m:d>
                        <m:dPr>
                          <m:ctrlPr>
                            <a:rPr lang="en-US" sz="1275" i="1">
                              <a:solidFill>
                                <a:schemeClr val="tx1">
                                  <a:lumMod val="65000"/>
                                  <a:lumOff val="35000"/>
                                </a:schemeClr>
                              </a:solidFill>
                              <a:latin typeface="Cambria Math" panose="02040503050406030204" pitchFamily="18" charset="0"/>
                            </a:rPr>
                          </m:ctrlPr>
                        </m:dPr>
                        <m:e>
                          <m:r>
                            <a:rPr lang="en-US" sz="1275">
                              <a:solidFill>
                                <a:schemeClr val="tx1">
                                  <a:lumMod val="65000"/>
                                  <a:lumOff val="35000"/>
                                </a:schemeClr>
                              </a:solidFill>
                              <a:latin typeface="Cambria Math" panose="02040503050406030204" pitchFamily="18" charset="0"/>
                            </a:rPr>
                            <m:t>𝐻</m:t>
                          </m:r>
                        </m:e>
                        <m:e>
                          <m:r>
                            <a:rPr lang="en-US" sz="1275">
                              <a:solidFill>
                                <a:schemeClr val="tx1">
                                  <a:lumMod val="65000"/>
                                  <a:lumOff val="35000"/>
                                </a:schemeClr>
                              </a:solidFill>
                              <a:latin typeface="Cambria Math" panose="02040503050406030204" pitchFamily="18" charset="0"/>
                            </a:rPr>
                            <m:t>𝐷</m:t>
                          </m:r>
                        </m:e>
                      </m:d>
                      <m:r>
                        <a:rPr lang="en-US" sz="1275">
                          <a:solidFill>
                            <a:schemeClr val="tx1">
                              <a:lumMod val="65000"/>
                              <a:lumOff val="35000"/>
                            </a:schemeClr>
                          </a:solidFill>
                          <a:latin typeface="Cambria Math" panose="02040503050406030204" pitchFamily="18" charset="0"/>
                        </a:rPr>
                        <m:t>=</m:t>
                      </m:r>
                      <m:f>
                        <m:fPr>
                          <m:ctrlPr>
                            <a:rPr lang="en-US" sz="1275" i="1">
                              <a:solidFill>
                                <a:schemeClr val="tx1">
                                  <a:lumMod val="65000"/>
                                  <a:lumOff val="35000"/>
                                </a:schemeClr>
                              </a:solidFill>
                              <a:latin typeface="Cambria Math" panose="02040503050406030204" pitchFamily="18" charset="0"/>
                            </a:rPr>
                          </m:ctrlPr>
                        </m:fPr>
                        <m:num>
                          <m:r>
                            <a:rPr lang="en-US" sz="1275">
                              <a:solidFill>
                                <a:schemeClr val="tx1">
                                  <a:lumMod val="65000"/>
                                  <a:lumOff val="35000"/>
                                </a:schemeClr>
                              </a:solidFill>
                              <a:latin typeface="Cambria Math" panose="02040503050406030204" pitchFamily="18" charset="0"/>
                            </a:rPr>
                            <m:t>𝑝</m:t>
                          </m:r>
                          <m:d>
                            <m:dPr>
                              <m:ctrlPr>
                                <a:rPr lang="en-US" sz="1275" i="1">
                                  <a:solidFill>
                                    <a:schemeClr val="tx1">
                                      <a:lumMod val="65000"/>
                                      <a:lumOff val="35000"/>
                                    </a:schemeClr>
                                  </a:solidFill>
                                  <a:latin typeface="Cambria Math" panose="02040503050406030204" pitchFamily="18" charset="0"/>
                                </a:rPr>
                              </m:ctrlPr>
                            </m:dPr>
                            <m:e>
                              <m:r>
                                <a:rPr lang="en-US" sz="1275">
                                  <a:solidFill>
                                    <a:schemeClr val="tx1">
                                      <a:lumMod val="65000"/>
                                      <a:lumOff val="35000"/>
                                    </a:schemeClr>
                                  </a:solidFill>
                                  <a:latin typeface="Cambria Math" panose="02040503050406030204" pitchFamily="18" charset="0"/>
                                </a:rPr>
                                <m:t>𝐷</m:t>
                              </m:r>
                            </m:e>
                            <m:e>
                              <m:r>
                                <a:rPr lang="en-US" sz="1275">
                                  <a:solidFill>
                                    <a:schemeClr val="tx1">
                                      <a:lumMod val="65000"/>
                                      <a:lumOff val="35000"/>
                                    </a:schemeClr>
                                  </a:solidFill>
                                  <a:latin typeface="Cambria Math" panose="02040503050406030204" pitchFamily="18" charset="0"/>
                                </a:rPr>
                                <m:t>𝐻</m:t>
                              </m:r>
                            </m:e>
                          </m:d>
                          <m:r>
                            <a:rPr lang="en-US" sz="1275">
                              <a:solidFill>
                                <a:schemeClr val="tx1">
                                  <a:lumMod val="65000"/>
                                  <a:lumOff val="35000"/>
                                </a:schemeClr>
                              </a:solidFill>
                              <a:latin typeface="Cambria Math" panose="02040503050406030204" pitchFamily="18" charset="0"/>
                            </a:rPr>
                            <m:t>𝑝</m:t>
                          </m:r>
                          <m:r>
                            <a:rPr lang="en-US" sz="1275">
                              <a:solidFill>
                                <a:schemeClr val="tx1">
                                  <a:lumMod val="65000"/>
                                  <a:lumOff val="35000"/>
                                </a:schemeClr>
                              </a:solidFill>
                              <a:latin typeface="Cambria Math" panose="02040503050406030204" pitchFamily="18" charset="0"/>
                            </a:rPr>
                            <m:t>(</m:t>
                          </m:r>
                          <m:r>
                            <a:rPr lang="en-US" sz="1275">
                              <a:solidFill>
                                <a:schemeClr val="tx1">
                                  <a:lumMod val="65000"/>
                                  <a:lumOff val="35000"/>
                                </a:schemeClr>
                              </a:solidFill>
                              <a:latin typeface="Cambria Math" panose="02040503050406030204" pitchFamily="18" charset="0"/>
                            </a:rPr>
                            <m:t>𝐻</m:t>
                          </m:r>
                          <m:r>
                            <a:rPr lang="en-US" sz="1275">
                              <a:solidFill>
                                <a:schemeClr val="tx1">
                                  <a:lumMod val="65000"/>
                                  <a:lumOff val="35000"/>
                                </a:schemeClr>
                              </a:solidFill>
                              <a:latin typeface="Cambria Math" panose="02040503050406030204" pitchFamily="18" charset="0"/>
                            </a:rPr>
                            <m:t>)</m:t>
                          </m:r>
                        </m:num>
                        <m:den>
                          <m:r>
                            <a:rPr lang="en-US" sz="1275">
                              <a:solidFill>
                                <a:schemeClr val="tx1">
                                  <a:lumMod val="65000"/>
                                  <a:lumOff val="35000"/>
                                </a:schemeClr>
                              </a:solidFill>
                              <a:latin typeface="Cambria Math" panose="02040503050406030204" pitchFamily="18" charset="0"/>
                            </a:rPr>
                            <m:t>𝑝</m:t>
                          </m:r>
                          <m:r>
                            <a:rPr lang="en-US" sz="1275">
                              <a:solidFill>
                                <a:schemeClr val="tx1">
                                  <a:lumMod val="65000"/>
                                  <a:lumOff val="35000"/>
                                </a:schemeClr>
                              </a:solidFill>
                              <a:latin typeface="Cambria Math" panose="02040503050406030204" pitchFamily="18" charset="0"/>
                            </a:rPr>
                            <m:t>(</m:t>
                          </m:r>
                          <m:r>
                            <a:rPr lang="en-US" sz="1275">
                              <a:solidFill>
                                <a:schemeClr val="tx1">
                                  <a:lumMod val="65000"/>
                                  <a:lumOff val="35000"/>
                                </a:schemeClr>
                              </a:solidFill>
                              <a:latin typeface="Cambria Math" panose="02040503050406030204" pitchFamily="18" charset="0"/>
                            </a:rPr>
                            <m:t>𝐷</m:t>
                          </m:r>
                          <m:r>
                            <a:rPr lang="en-US" sz="1275">
                              <a:solidFill>
                                <a:schemeClr val="tx1">
                                  <a:lumMod val="65000"/>
                                  <a:lumOff val="35000"/>
                                </a:schemeClr>
                              </a:solidFill>
                              <a:latin typeface="Cambria Math" panose="02040503050406030204" pitchFamily="18" charset="0"/>
                            </a:rPr>
                            <m:t>)</m:t>
                          </m:r>
                        </m:den>
                      </m:f>
                    </m:oMath>
                  </m:oMathPara>
                </a14:m>
                <a:endParaRPr lang="en-US" sz="1275" dirty="0">
                  <a:solidFill>
                    <a:schemeClr val="tx1">
                      <a:lumMod val="65000"/>
                      <a:lumOff val="35000"/>
                    </a:schemeClr>
                  </a:solidFill>
                  <a:latin typeface="Sherman Sans Book"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364863" y="1474817"/>
                <a:ext cx="5213959" cy="1392945"/>
              </a:xfrm>
              <a:prstGeom prst="rect">
                <a:avLst/>
              </a:prstGeom>
              <a:blipFill>
                <a:blip r:embed="rId3"/>
                <a:stretch>
                  <a:fillRect/>
                </a:stretch>
              </a:blipFill>
              <a:ln>
                <a:solidFill>
                  <a:schemeClr val="accent1">
                    <a:shade val="50000"/>
                  </a:schemeClr>
                </a:solidFill>
              </a:ln>
            </p:spPr>
            <p:txBody>
              <a:bodyPr/>
              <a:lstStyle/>
              <a:p>
                <a:r>
                  <a:rPr lang="en-US">
                    <a:noFill/>
                  </a:rPr>
                  <a:t> </a:t>
                </a:r>
              </a:p>
            </p:txBody>
          </p:sp>
        </mc:Fallback>
      </mc:AlternateContent>
      <p:sp>
        <p:nvSpPr>
          <p:cNvPr id="3" name="Rectangular Callout 2">
            <a:extLst>
              <a:ext uri="{FF2B5EF4-FFF2-40B4-BE49-F238E27FC236}">
                <a16:creationId xmlns:a16="http://schemas.microsoft.com/office/drawing/2014/main" id="{7BC04780-8673-BD42-A822-5F13DD5BD8F4}"/>
              </a:ext>
            </a:extLst>
          </p:cNvPr>
          <p:cNvSpPr/>
          <p:nvPr/>
        </p:nvSpPr>
        <p:spPr>
          <a:xfrm>
            <a:off x="1995068" y="2070770"/>
            <a:ext cx="1749670" cy="1160585"/>
          </a:xfrm>
          <a:prstGeom prst="wedgeRectCallout">
            <a:avLst>
              <a:gd name="adj1" fmla="val 122853"/>
              <a:gd name="adj2" fmla="val -1553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Posterior: The probability that I have the flu, given that I do have a fever.</a:t>
            </a:r>
          </a:p>
        </p:txBody>
      </p:sp>
      <p:sp>
        <p:nvSpPr>
          <p:cNvPr id="5" name="Rectangular Callout 4">
            <a:extLst>
              <a:ext uri="{FF2B5EF4-FFF2-40B4-BE49-F238E27FC236}">
                <a16:creationId xmlns:a16="http://schemas.microsoft.com/office/drawing/2014/main" id="{4F018D1A-0D51-7C45-B8A8-AA80B5E52D11}"/>
              </a:ext>
            </a:extLst>
          </p:cNvPr>
          <p:cNvSpPr/>
          <p:nvPr/>
        </p:nvSpPr>
        <p:spPr>
          <a:xfrm>
            <a:off x="8365095" y="2070770"/>
            <a:ext cx="1833197" cy="1160585"/>
          </a:xfrm>
          <a:prstGeom prst="wedgeRectCallout">
            <a:avLst>
              <a:gd name="adj1" fmla="val -138591"/>
              <a:gd name="adj2" fmla="val -26136"/>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Prior: The probability that any particular person has the flu.</a:t>
            </a:r>
          </a:p>
        </p:txBody>
      </p:sp>
      <p:sp>
        <p:nvSpPr>
          <p:cNvPr id="6" name="Rectangular Callout 5">
            <a:extLst>
              <a:ext uri="{FF2B5EF4-FFF2-40B4-BE49-F238E27FC236}">
                <a16:creationId xmlns:a16="http://schemas.microsoft.com/office/drawing/2014/main" id="{E1D9CC42-F4FC-5145-917E-0699B8864953}"/>
              </a:ext>
            </a:extLst>
          </p:cNvPr>
          <p:cNvSpPr/>
          <p:nvPr/>
        </p:nvSpPr>
        <p:spPr>
          <a:xfrm>
            <a:off x="7767218" y="3459612"/>
            <a:ext cx="1833197" cy="1160585"/>
          </a:xfrm>
          <a:prstGeom prst="wedgeRectCallout">
            <a:avLst>
              <a:gd name="adj1" fmla="val -122764"/>
              <a:gd name="adj2" fmla="val -11477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Evidence: The probability of having a fever, regardless of the cause.</a:t>
            </a:r>
          </a:p>
        </p:txBody>
      </p:sp>
      <p:sp>
        <p:nvSpPr>
          <p:cNvPr id="7" name="Rectangular Callout 6">
            <a:extLst>
              <a:ext uri="{FF2B5EF4-FFF2-40B4-BE49-F238E27FC236}">
                <a16:creationId xmlns:a16="http://schemas.microsoft.com/office/drawing/2014/main" id="{35D5708D-5362-C746-AF29-873B25E559AE}"/>
              </a:ext>
            </a:extLst>
          </p:cNvPr>
          <p:cNvSpPr/>
          <p:nvPr/>
        </p:nvSpPr>
        <p:spPr>
          <a:xfrm>
            <a:off x="3364863" y="3459611"/>
            <a:ext cx="1833197" cy="1160585"/>
          </a:xfrm>
          <a:prstGeom prst="wedgeRectCallout">
            <a:avLst>
              <a:gd name="adj1" fmla="val 95461"/>
              <a:gd name="adj2" fmla="val -1390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Likelihood: For people who have the flu, the probability that fever is an active symptom.</a:t>
            </a:r>
          </a:p>
        </p:txBody>
      </p:sp>
      <p:sp>
        <p:nvSpPr>
          <p:cNvPr id="8" name="TextBox 7">
            <a:extLst>
              <a:ext uri="{FF2B5EF4-FFF2-40B4-BE49-F238E27FC236}">
                <a16:creationId xmlns:a16="http://schemas.microsoft.com/office/drawing/2014/main" id="{C437C2E6-09A5-B546-8357-85651150537F}"/>
              </a:ext>
            </a:extLst>
          </p:cNvPr>
          <p:cNvSpPr txBox="1"/>
          <p:nvPr/>
        </p:nvSpPr>
        <p:spPr>
          <a:xfrm>
            <a:off x="2152650" y="5024488"/>
            <a:ext cx="7976706" cy="1200329"/>
          </a:xfrm>
          <a:prstGeom prst="rect">
            <a:avLst/>
          </a:prstGeom>
          <a:noFill/>
        </p:spPr>
        <p:txBody>
          <a:bodyPr wrap="square" rtlCol="0">
            <a:spAutoFit/>
          </a:bodyPr>
          <a:lstStyle/>
          <a:p>
            <a:r>
              <a:rPr lang="en-US" dirty="0"/>
              <a:t>In practice, using multivariate/metric data instead of simple event counts, the denominator cannot be directly calculated, as its definition contains an integral with no closed form expression. We therefore must use an iterative computational technique to estimate p(D). This is the purpose of MCMC estimation.</a:t>
            </a:r>
          </a:p>
        </p:txBody>
      </p:sp>
    </p:spTree>
    <p:extLst>
      <p:ext uri="{BB962C8B-B14F-4D97-AF65-F5344CB8AC3E}">
        <p14:creationId xmlns:p14="http://schemas.microsoft.com/office/powerpoint/2010/main" val="2025550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Bayes Theorem: I have a fever. . . Do I have the flu?</a:t>
            </a:r>
          </a:p>
        </p:txBody>
      </p:sp>
      <mc:AlternateContent xmlns:mc="http://schemas.openxmlformats.org/markup-compatibility/2006" xmlns:a14="http://schemas.microsoft.com/office/drawing/2010/main">
        <mc:Choice Requires="a14">
          <p:sp>
            <p:nvSpPr>
              <p:cNvPr id="4" name="Rectangle 3"/>
              <p:cNvSpPr/>
              <p:nvPr/>
            </p:nvSpPr>
            <p:spPr>
              <a:xfrm>
                <a:off x="310578" y="1479053"/>
                <a:ext cx="5213959" cy="1392945"/>
              </a:xfrm>
              <a:prstGeom prst="rect">
                <a:avLst/>
              </a:prstGeom>
              <a:ln>
                <a:solidFill>
                  <a:schemeClr val="accent1">
                    <a:shade val="50000"/>
                  </a:schemeClr>
                </a:solidFill>
              </a:ln>
            </p:spPr>
            <p:txBody>
              <a:bodyPr wrap="square">
                <a:spAutoFit/>
              </a:bodyPr>
              <a:lstStyle/>
              <a:p>
                <a:pPr indent="128588" algn="ctr">
                  <a:lnSpc>
                    <a:spcPct val="200000"/>
                  </a:lnSpc>
                  <a:spcAft>
                    <a:spcPts val="338"/>
                  </a:spcAft>
                </a:pPr>
                <a:r>
                  <a:rPr lang="en-US" sz="1275" dirty="0">
                    <a:solidFill>
                      <a:schemeClr val="tx1">
                        <a:lumMod val="65000"/>
                        <a:lumOff val="35000"/>
                      </a:schemeClr>
                    </a:solidFill>
                    <a:latin typeface="Sherman Sans Book" charset="0"/>
                  </a:rPr>
                  <a:t> The formula for Bayes theorem:</a:t>
                </a:r>
              </a:p>
              <a:p>
                <a:pPr indent="128588" algn="just">
                  <a:lnSpc>
                    <a:spcPct val="200000"/>
                  </a:lnSpc>
                  <a:spcAft>
                    <a:spcPts val="338"/>
                  </a:spcAft>
                </a:pPr>
                <a14:m>
                  <m:oMathPara xmlns:m="http://schemas.openxmlformats.org/officeDocument/2006/math">
                    <m:oMathParaPr>
                      <m:jc m:val="centerGroup"/>
                    </m:oMathParaPr>
                    <m:oMath xmlns:m="http://schemas.openxmlformats.org/officeDocument/2006/math">
                      <m:r>
                        <a:rPr lang="en-US" sz="1275">
                          <a:solidFill>
                            <a:schemeClr val="tx1">
                              <a:lumMod val="65000"/>
                              <a:lumOff val="35000"/>
                            </a:schemeClr>
                          </a:solidFill>
                          <a:latin typeface="Cambria Math" panose="02040503050406030204" pitchFamily="18" charset="0"/>
                        </a:rPr>
                        <m:t>𝑝</m:t>
                      </m:r>
                      <m:d>
                        <m:dPr>
                          <m:ctrlPr>
                            <a:rPr lang="en-US" sz="1275" i="1">
                              <a:solidFill>
                                <a:schemeClr val="tx1">
                                  <a:lumMod val="65000"/>
                                  <a:lumOff val="35000"/>
                                </a:schemeClr>
                              </a:solidFill>
                              <a:latin typeface="Cambria Math" panose="02040503050406030204" pitchFamily="18" charset="0"/>
                            </a:rPr>
                          </m:ctrlPr>
                        </m:dPr>
                        <m:e>
                          <m:r>
                            <a:rPr lang="en-US" sz="1275">
                              <a:solidFill>
                                <a:schemeClr val="tx1">
                                  <a:lumMod val="65000"/>
                                  <a:lumOff val="35000"/>
                                </a:schemeClr>
                              </a:solidFill>
                              <a:latin typeface="Cambria Math" panose="02040503050406030204" pitchFamily="18" charset="0"/>
                            </a:rPr>
                            <m:t>𝐻</m:t>
                          </m:r>
                        </m:e>
                        <m:e>
                          <m:r>
                            <a:rPr lang="en-US" sz="1275">
                              <a:solidFill>
                                <a:schemeClr val="tx1">
                                  <a:lumMod val="65000"/>
                                  <a:lumOff val="35000"/>
                                </a:schemeClr>
                              </a:solidFill>
                              <a:latin typeface="Cambria Math" panose="02040503050406030204" pitchFamily="18" charset="0"/>
                            </a:rPr>
                            <m:t>𝐷</m:t>
                          </m:r>
                        </m:e>
                      </m:d>
                      <m:r>
                        <a:rPr lang="en-US" sz="1275">
                          <a:solidFill>
                            <a:schemeClr val="tx1">
                              <a:lumMod val="65000"/>
                              <a:lumOff val="35000"/>
                            </a:schemeClr>
                          </a:solidFill>
                          <a:latin typeface="Cambria Math" panose="02040503050406030204" pitchFamily="18" charset="0"/>
                        </a:rPr>
                        <m:t>=</m:t>
                      </m:r>
                      <m:f>
                        <m:fPr>
                          <m:ctrlPr>
                            <a:rPr lang="en-US" sz="1275" i="1">
                              <a:solidFill>
                                <a:schemeClr val="tx1">
                                  <a:lumMod val="65000"/>
                                  <a:lumOff val="35000"/>
                                </a:schemeClr>
                              </a:solidFill>
                              <a:latin typeface="Cambria Math" panose="02040503050406030204" pitchFamily="18" charset="0"/>
                            </a:rPr>
                          </m:ctrlPr>
                        </m:fPr>
                        <m:num>
                          <m:r>
                            <a:rPr lang="en-US" sz="1275">
                              <a:solidFill>
                                <a:schemeClr val="tx1">
                                  <a:lumMod val="65000"/>
                                  <a:lumOff val="35000"/>
                                </a:schemeClr>
                              </a:solidFill>
                              <a:latin typeface="Cambria Math" panose="02040503050406030204" pitchFamily="18" charset="0"/>
                            </a:rPr>
                            <m:t>𝑝</m:t>
                          </m:r>
                          <m:d>
                            <m:dPr>
                              <m:ctrlPr>
                                <a:rPr lang="en-US" sz="1275" i="1">
                                  <a:solidFill>
                                    <a:schemeClr val="tx1">
                                      <a:lumMod val="65000"/>
                                      <a:lumOff val="35000"/>
                                    </a:schemeClr>
                                  </a:solidFill>
                                  <a:latin typeface="Cambria Math" panose="02040503050406030204" pitchFamily="18" charset="0"/>
                                </a:rPr>
                              </m:ctrlPr>
                            </m:dPr>
                            <m:e>
                              <m:r>
                                <a:rPr lang="en-US" sz="1275">
                                  <a:solidFill>
                                    <a:schemeClr val="tx1">
                                      <a:lumMod val="65000"/>
                                      <a:lumOff val="35000"/>
                                    </a:schemeClr>
                                  </a:solidFill>
                                  <a:latin typeface="Cambria Math" panose="02040503050406030204" pitchFamily="18" charset="0"/>
                                </a:rPr>
                                <m:t>𝐷</m:t>
                              </m:r>
                            </m:e>
                            <m:e>
                              <m:r>
                                <a:rPr lang="en-US" sz="1275">
                                  <a:solidFill>
                                    <a:schemeClr val="tx1">
                                      <a:lumMod val="65000"/>
                                      <a:lumOff val="35000"/>
                                    </a:schemeClr>
                                  </a:solidFill>
                                  <a:latin typeface="Cambria Math" panose="02040503050406030204" pitchFamily="18" charset="0"/>
                                </a:rPr>
                                <m:t>𝐻</m:t>
                              </m:r>
                            </m:e>
                          </m:d>
                          <m:r>
                            <a:rPr lang="en-US" sz="1275">
                              <a:solidFill>
                                <a:schemeClr val="tx1">
                                  <a:lumMod val="65000"/>
                                  <a:lumOff val="35000"/>
                                </a:schemeClr>
                              </a:solidFill>
                              <a:latin typeface="Cambria Math" panose="02040503050406030204" pitchFamily="18" charset="0"/>
                            </a:rPr>
                            <m:t>𝑝</m:t>
                          </m:r>
                          <m:r>
                            <a:rPr lang="en-US" sz="1275">
                              <a:solidFill>
                                <a:schemeClr val="tx1">
                                  <a:lumMod val="65000"/>
                                  <a:lumOff val="35000"/>
                                </a:schemeClr>
                              </a:solidFill>
                              <a:latin typeface="Cambria Math" panose="02040503050406030204" pitchFamily="18" charset="0"/>
                            </a:rPr>
                            <m:t>(</m:t>
                          </m:r>
                          <m:r>
                            <a:rPr lang="en-US" sz="1275">
                              <a:solidFill>
                                <a:schemeClr val="tx1">
                                  <a:lumMod val="65000"/>
                                  <a:lumOff val="35000"/>
                                </a:schemeClr>
                              </a:solidFill>
                              <a:latin typeface="Cambria Math" panose="02040503050406030204" pitchFamily="18" charset="0"/>
                            </a:rPr>
                            <m:t>𝐻</m:t>
                          </m:r>
                          <m:r>
                            <a:rPr lang="en-US" sz="1275">
                              <a:solidFill>
                                <a:schemeClr val="tx1">
                                  <a:lumMod val="65000"/>
                                  <a:lumOff val="35000"/>
                                </a:schemeClr>
                              </a:solidFill>
                              <a:latin typeface="Cambria Math" panose="02040503050406030204" pitchFamily="18" charset="0"/>
                            </a:rPr>
                            <m:t>)</m:t>
                          </m:r>
                        </m:num>
                        <m:den>
                          <m:r>
                            <a:rPr lang="en-US" sz="1275">
                              <a:solidFill>
                                <a:schemeClr val="tx1">
                                  <a:lumMod val="65000"/>
                                  <a:lumOff val="35000"/>
                                </a:schemeClr>
                              </a:solidFill>
                              <a:latin typeface="Cambria Math" panose="02040503050406030204" pitchFamily="18" charset="0"/>
                            </a:rPr>
                            <m:t>𝑝</m:t>
                          </m:r>
                          <m:r>
                            <a:rPr lang="en-US" sz="1275">
                              <a:solidFill>
                                <a:schemeClr val="tx1">
                                  <a:lumMod val="65000"/>
                                  <a:lumOff val="35000"/>
                                </a:schemeClr>
                              </a:solidFill>
                              <a:latin typeface="Cambria Math" panose="02040503050406030204" pitchFamily="18" charset="0"/>
                            </a:rPr>
                            <m:t>(</m:t>
                          </m:r>
                          <m:r>
                            <a:rPr lang="en-US" sz="1275">
                              <a:solidFill>
                                <a:schemeClr val="tx1">
                                  <a:lumMod val="65000"/>
                                  <a:lumOff val="35000"/>
                                </a:schemeClr>
                              </a:solidFill>
                              <a:latin typeface="Cambria Math" panose="02040503050406030204" pitchFamily="18" charset="0"/>
                            </a:rPr>
                            <m:t>𝐷</m:t>
                          </m:r>
                          <m:r>
                            <a:rPr lang="en-US" sz="1275">
                              <a:solidFill>
                                <a:schemeClr val="tx1">
                                  <a:lumMod val="65000"/>
                                  <a:lumOff val="35000"/>
                                </a:schemeClr>
                              </a:solidFill>
                              <a:latin typeface="Cambria Math" panose="02040503050406030204" pitchFamily="18" charset="0"/>
                            </a:rPr>
                            <m:t>)</m:t>
                          </m:r>
                        </m:den>
                      </m:f>
                    </m:oMath>
                  </m:oMathPara>
                </a14:m>
                <a:endParaRPr lang="en-US" sz="1275" dirty="0">
                  <a:solidFill>
                    <a:schemeClr val="tx1">
                      <a:lumMod val="65000"/>
                      <a:lumOff val="35000"/>
                    </a:schemeClr>
                  </a:solidFill>
                  <a:latin typeface="Sherman Sans Book"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310578" y="1479053"/>
                <a:ext cx="5213959" cy="1392945"/>
              </a:xfrm>
              <a:prstGeom prst="rect">
                <a:avLst/>
              </a:prstGeom>
              <a:blipFill>
                <a:blip r:embed="rId3"/>
                <a:stretch>
                  <a:fillRect/>
                </a:stretch>
              </a:blipFill>
              <a:ln>
                <a:solidFill>
                  <a:schemeClr val="accent1">
                    <a:shade val="50000"/>
                  </a:schemeClr>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C437C2E6-09A5-B546-8357-85651150537F}"/>
              </a:ext>
            </a:extLst>
          </p:cNvPr>
          <p:cNvSpPr txBox="1"/>
          <p:nvPr/>
        </p:nvSpPr>
        <p:spPr>
          <a:xfrm>
            <a:off x="2152650" y="5024488"/>
            <a:ext cx="7976706" cy="1200329"/>
          </a:xfrm>
          <a:prstGeom prst="rect">
            <a:avLst/>
          </a:prstGeom>
          <a:noFill/>
        </p:spPr>
        <p:txBody>
          <a:bodyPr wrap="square" rtlCol="0">
            <a:spAutoFit/>
          </a:bodyPr>
          <a:lstStyle/>
          <a:p>
            <a:r>
              <a:rPr lang="en-US" dirty="0"/>
              <a:t>In practice, using multivariate/metric data instead of simple event counts, the denominator cannot be directly calculated, as its definition contains an integral with no closed form expression. We therefore must use an iterative computational technique to estimate p(D). This is the purpose of MCMC estimation.</a:t>
            </a:r>
          </a:p>
        </p:txBody>
      </p:sp>
      <p:sp>
        <p:nvSpPr>
          <p:cNvPr id="10" name="TextBox 9">
            <a:extLst>
              <a:ext uri="{FF2B5EF4-FFF2-40B4-BE49-F238E27FC236}">
                <a16:creationId xmlns:a16="http://schemas.microsoft.com/office/drawing/2014/main" id="{F4170130-4E92-452F-B28C-004C3CD2171A}"/>
              </a:ext>
            </a:extLst>
          </p:cNvPr>
          <p:cNvSpPr txBox="1"/>
          <p:nvPr/>
        </p:nvSpPr>
        <p:spPr>
          <a:xfrm>
            <a:off x="5731948" y="1241241"/>
            <a:ext cx="4397408" cy="2585323"/>
          </a:xfrm>
          <a:prstGeom prst="rect">
            <a:avLst/>
          </a:prstGeom>
          <a:noFill/>
        </p:spPr>
        <p:txBody>
          <a:bodyPr wrap="square" rtlCol="0">
            <a:spAutoFit/>
          </a:bodyPr>
          <a:lstStyle/>
          <a:p>
            <a:r>
              <a:rPr lang="en-US" dirty="0"/>
              <a:t>Posterior = (Likelihood * Prior ) / Evidence</a:t>
            </a:r>
          </a:p>
          <a:p>
            <a:endParaRPr lang="en-US" dirty="0"/>
          </a:p>
          <a:p>
            <a:pPr algn="ctr"/>
            <a:r>
              <a:rPr lang="en-US" dirty="0"/>
              <a:t>OR</a:t>
            </a:r>
          </a:p>
          <a:p>
            <a:endParaRPr lang="en-US" dirty="0"/>
          </a:p>
          <a:p>
            <a:r>
              <a:rPr lang="en-US" dirty="0"/>
              <a:t>The probability of the </a:t>
            </a:r>
            <a:r>
              <a:rPr lang="en-US" b="1" dirty="0"/>
              <a:t>hypothesis given the data</a:t>
            </a:r>
            <a:r>
              <a:rPr lang="en-US" dirty="0"/>
              <a:t> is equal to the </a:t>
            </a:r>
            <a:r>
              <a:rPr lang="en-US" b="1" dirty="0"/>
              <a:t>probability of the data given the hypothesis</a:t>
            </a:r>
            <a:r>
              <a:rPr lang="en-US" dirty="0"/>
              <a:t> multiplied by the </a:t>
            </a:r>
            <a:r>
              <a:rPr lang="en-US" b="1" dirty="0"/>
              <a:t>probability of the hypothesis </a:t>
            </a:r>
            <a:r>
              <a:rPr lang="en-US" dirty="0"/>
              <a:t>divided by the </a:t>
            </a:r>
            <a:r>
              <a:rPr lang="en-US" b="1" dirty="0"/>
              <a:t>probability of the data</a:t>
            </a:r>
          </a:p>
        </p:txBody>
      </p:sp>
    </p:spTree>
    <p:extLst>
      <p:ext uri="{BB962C8B-B14F-4D97-AF65-F5344CB8AC3E}">
        <p14:creationId xmlns:p14="http://schemas.microsoft.com/office/powerpoint/2010/main" val="1218318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1102AD-5513-4651-ADEE-4ECD2F99C738}"/>
              </a:ext>
            </a:extLst>
          </p:cNvPr>
          <p:cNvSpPr>
            <a:spLocks noGrp="1"/>
          </p:cNvSpPr>
          <p:nvPr>
            <p:ph type="ftr" sz="quarter" idx="11"/>
          </p:nvPr>
        </p:nvSpPr>
        <p:spPr/>
        <p:txBody>
          <a:bodyPr/>
          <a:lstStyle/>
          <a:p>
            <a:r>
              <a:rPr lang="en-US"/>
              <a:t>Copyright 2019, Jeffrey Stanton</a:t>
            </a:r>
            <a:endParaRPr lang="en-US" dirty="0"/>
          </a:p>
        </p:txBody>
      </p:sp>
      <p:sp>
        <p:nvSpPr>
          <p:cNvPr id="6" name="Title 1">
            <a:extLst>
              <a:ext uri="{FF2B5EF4-FFF2-40B4-BE49-F238E27FC236}">
                <a16:creationId xmlns:a16="http://schemas.microsoft.com/office/drawing/2014/main" id="{00C35F5A-3E95-47E1-9B42-AC800346B4C0}"/>
              </a:ext>
            </a:extLst>
          </p:cNvPr>
          <p:cNvSpPr>
            <a:spLocks noGrp="1"/>
          </p:cNvSpPr>
          <p:nvPr>
            <p:ph type="title"/>
          </p:nvPr>
        </p:nvSpPr>
        <p:spPr>
          <a:xfrm>
            <a:off x="1097280" y="286603"/>
            <a:ext cx="10058400" cy="1450757"/>
          </a:xfrm>
        </p:spPr>
        <p:txBody>
          <a:bodyPr>
            <a:normAutofit/>
          </a:bodyPr>
          <a:lstStyle/>
          <a:p>
            <a:r>
              <a:rPr lang="en-US" sz="4000" dirty="0"/>
              <a:t>Contingency Tables Assist with Bayesian Thinking</a:t>
            </a:r>
          </a:p>
        </p:txBody>
      </p:sp>
      <p:sp>
        <p:nvSpPr>
          <p:cNvPr id="9" name="Content Placeholder 2">
            <a:extLst>
              <a:ext uri="{FF2B5EF4-FFF2-40B4-BE49-F238E27FC236}">
                <a16:creationId xmlns:a16="http://schemas.microsoft.com/office/drawing/2014/main" id="{88F20E4A-14A4-4854-AC2D-B83849ED3CF1}"/>
              </a:ext>
            </a:extLst>
          </p:cNvPr>
          <p:cNvSpPr>
            <a:spLocks noGrp="1"/>
          </p:cNvSpPr>
          <p:nvPr>
            <p:ph idx="1"/>
          </p:nvPr>
        </p:nvSpPr>
        <p:spPr>
          <a:xfrm>
            <a:off x="569379" y="1515652"/>
            <a:ext cx="5090480" cy="4295574"/>
          </a:xfrm>
        </p:spPr>
        <p:txBody>
          <a:bodyPr>
            <a:normAutofit fontScale="92500" lnSpcReduction="10000"/>
          </a:bodyPr>
          <a:lstStyle/>
          <a:p>
            <a:r>
              <a:rPr lang="en-US" sz="2000" dirty="0"/>
              <a:t>Bayesian thinking describes how we update our probabilities given new information.</a:t>
            </a:r>
          </a:p>
          <a:p>
            <a:r>
              <a:rPr lang="en-US" sz="2000" dirty="0"/>
              <a:t>There's a piece of toast lying on the ground with the topping facing down, what's the probability that the topping is jelly? </a:t>
            </a:r>
          </a:p>
          <a:p>
            <a:r>
              <a:rPr lang="en-US" sz="2000" dirty="0"/>
              <a:t>Observing toast down gives new information.</a:t>
            </a:r>
          </a:p>
          <a:p>
            <a:r>
              <a:rPr lang="en-US" sz="2000" dirty="0"/>
              <a:t>New information updates our beliefs about jelly</a:t>
            </a:r>
            <a:br>
              <a:rPr lang="en-US" sz="2000" dirty="0"/>
            </a:br>
            <a:r>
              <a:rPr lang="en-US" sz="2000" dirty="0"/>
              <a:t>and butter.</a:t>
            </a:r>
          </a:p>
          <a:p>
            <a:r>
              <a:rPr lang="en-US" sz="2000" dirty="0"/>
              <a:t>p(</a:t>
            </a:r>
            <a:r>
              <a:rPr lang="en-US" sz="2000" dirty="0" err="1"/>
              <a:t>jelly|down</a:t>
            </a:r>
            <a:r>
              <a:rPr lang="en-US" sz="2000" dirty="0"/>
              <a:t>) </a:t>
            </a:r>
            <a:r>
              <a:rPr lang="mr-IN" sz="2000" dirty="0"/>
              <a:t>–</a:t>
            </a:r>
            <a:r>
              <a:rPr lang="en-US" sz="2000" dirty="0"/>
              <a:t> The probability of observing jelly, given that the toast is facing down. </a:t>
            </a:r>
          </a:p>
          <a:p>
            <a:r>
              <a:rPr lang="en-US" sz="2000" dirty="0"/>
              <a:t>p(</a:t>
            </a:r>
            <a:r>
              <a:rPr lang="en-US" sz="2000" dirty="0" err="1"/>
              <a:t>jelly|down</a:t>
            </a:r>
            <a:r>
              <a:rPr lang="en-US" sz="2000" dirty="0"/>
              <a:t>) = 0.2 / 0.5 = 0.4 (using the marginal calculation method from chapter 2)</a:t>
            </a:r>
          </a:p>
          <a:p>
            <a:r>
              <a:rPr lang="en-US" sz="2000" dirty="0"/>
              <a:t>Notice that p(</a:t>
            </a:r>
            <a:r>
              <a:rPr lang="en-US" sz="2000" dirty="0" err="1"/>
              <a:t>down|jelly</a:t>
            </a:r>
            <a:r>
              <a:rPr lang="en-US" sz="2000" dirty="0"/>
              <a:t>)=0.2/0.3, where the denominator is the marginal probability of jelly.</a:t>
            </a:r>
          </a:p>
        </p:txBody>
      </p:sp>
      <p:graphicFrame>
        <p:nvGraphicFramePr>
          <p:cNvPr id="12" name="Content Placeholder 3">
            <a:extLst>
              <a:ext uri="{FF2B5EF4-FFF2-40B4-BE49-F238E27FC236}">
                <a16:creationId xmlns:a16="http://schemas.microsoft.com/office/drawing/2014/main" id="{1444906C-2D88-42A4-B762-2BAD466034F9}"/>
              </a:ext>
            </a:extLst>
          </p:cNvPr>
          <p:cNvGraphicFramePr>
            <a:graphicFrameLocks/>
          </p:cNvGraphicFramePr>
          <p:nvPr>
            <p:extLst>
              <p:ext uri="{D42A27DB-BD31-4B8C-83A1-F6EECF244321}">
                <p14:modId xmlns:p14="http://schemas.microsoft.com/office/powerpoint/2010/main" val="1598576739"/>
              </p:ext>
            </p:extLst>
          </p:nvPr>
        </p:nvGraphicFramePr>
        <p:xfrm>
          <a:off x="5957107" y="1173333"/>
          <a:ext cx="5090480" cy="2366008"/>
        </p:xfrm>
        <a:graphic>
          <a:graphicData uri="http://schemas.openxmlformats.org/drawingml/2006/table">
            <a:tbl>
              <a:tblPr firstRow="1" firstCol="1" bandRow="1">
                <a:tableStyleId>{5C22544A-7EE6-4342-B048-85BDC9FD1C3A}</a:tableStyleId>
              </a:tblPr>
              <a:tblGrid>
                <a:gridCol w="1272620">
                  <a:extLst>
                    <a:ext uri="{9D8B030D-6E8A-4147-A177-3AD203B41FA5}">
                      <a16:colId xmlns:a16="http://schemas.microsoft.com/office/drawing/2014/main" val="20000"/>
                    </a:ext>
                  </a:extLst>
                </a:gridCol>
                <a:gridCol w="1272620">
                  <a:extLst>
                    <a:ext uri="{9D8B030D-6E8A-4147-A177-3AD203B41FA5}">
                      <a16:colId xmlns:a16="http://schemas.microsoft.com/office/drawing/2014/main" val="20001"/>
                    </a:ext>
                  </a:extLst>
                </a:gridCol>
                <a:gridCol w="1272620">
                  <a:extLst>
                    <a:ext uri="{9D8B030D-6E8A-4147-A177-3AD203B41FA5}">
                      <a16:colId xmlns:a16="http://schemas.microsoft.com/office/drawing/2014/main" val="20002"/>
                    </a:ext>
                  </a:extLst>
                </a:gridCol>
                <a:gridCol w="1272620">
                  <a:extLst>
                    <a:ext uri="{9D8B030D-6E8A-4147-A177-3AD203B41FA5}">
                      <a16:colId xmlns:a16="http://schemas.microsoft.com/office/drawing/2014/main" val="20003"/>
                    </a:ext>
                  </a:extLst>
                </a:gridCol>
              </a:tblGrid>
              <a:tr h="591502">
                <a:tc>
                  <a:txBody>
                    <a:bodyPr/>
                    <a:lstStyle/>
                    <a:p>
                      <a:pPr marL="0" marR="0">
                        <a:spcBef>
                          <a:spcPts val="0"/>
                        </a:spcBef>
                        <a:spcAft>
                          <a:spcPts val="0"/>
                        </a:spcAft>
                      </a:pPr>
                      <a:r>
                        <a:rPr lang="en-US" sz="1400" dirty="0">
                          <a:effectLst/>
                        </a:rPr>
                        <a:t> </a:t>
                      </a:r>
                      <a:endParaRPr lang="en-US" sz="1400" dirty="0">
                        <a:effectLst/>
                        <a:latin typeface="Times New Roman" charset="0"/>
                        <a:ea typeface="Arial Unicode MS" charset="0"/>
                      </a:endParaRPr>
                    </a:p>
                  </a:txBody>
                  <a:tcPr marL="50800" marR="50800" marT="50800" marB="50800"/>
                </a:tc>
                <a:tc>
                  <a:txBody>
                    <a:bodyPr/>
                    <a:lstStyle/>
                    <a:p>
                      <a:pPr marL="0" marR="0" algn="r">
                        <a:spcBef>
                          <a:spcPts val="0"/>
                        </a:spcBef>
                        <a:spcAft>
                          <a:spcPts val="0"/>
                        </a:spcAft>
                      </a:pPr>
                      <a:r>
                        <a:rPr lang="en-US" sz="1400" dirty="0">
                          <a:effectLst/>
                        </a:rPr>
                        <a:t>Down</a:t>
                      </a:r>
                      <a:endParaRPr lang="en-US" sz="1400" dirty="0">
                        <a:solidFill>
                          <a:srgbClr val="000000"/>
                        </a:solidFill>
                        <a:effectLst/>
                        <a:latin typeface="Helvetica" charset="0"/>
                        <a:ea typeface="Arial Unicode MS" charset="0"/>
                        <a:cs typeface="Arial Unicode MS" charset="0"/>
                      </a:endParaRPr>
                    </a:p>
                  </a:txBody>
                  <a:tcPr marL="50800" marR="50800" marT="50800" marB="50800"/>
                </a:tc>
                <a:tc>
                  <a:txBody>
                    <a:bodyPr/>
                    <a:lstStyle/>
                    <a:p>
                      <a:pPr marL="0" marR="0" algn="r">
                        <a:spcBef>
                          <a:spcPts val="0"/>
                        </a:spcBef>
                        <a:spcAft>
                          <a:spcPts val="0"/>
                        </a:spcAft>
                      </a:pPr>
                      <a:r>
                        <a:rPr lang="en-US" sz="1400" dirty="0">
                          <a:effectLst/>
                        </a:rPr>
                        <a:t>Up</a:t>
                      </a:r>
                      <a:endParaRPr lang="en-US" sz="1400" dirty="0">
                        <a:solidFill>
                          <a:srgbClr val="000000"/>
                        </a:solidFill>
                        <a:effectLst/>
                        <a:latin typeface="Helvetica" charset="0"/>
                        <a:ea typeface="Arial Unicode MS" charset="0"/>
                        <a:cs typeface="Arial Unicode MS" charset="0"/>
                      </a:endParaRPr>
                    </a:p>
                  </a:txBody>
                  <a:tcPr marL="50800" marR="50800" marT="50800" marB="50800"/>
                </a:tc>
                <a:tc>
                  <a:txBody>
                    <a:bodyPr/>
                    <a:lstStyle/>
                    <a:p>
                      <a:pPr marL="0" marR="0" algn="r">
                        <a:spcBef>
                          <a:spcPts val="0"/>
                        </a:spcBef>
                        <a:spcAft>
                          <a:spcPts val="0"/>
                        </a:spcAft>
                      </a:pPr>
                      <a:r>
                        <a:rPr lang="en-US" sz="1400" i="1" dirty="0">
                          <a:solidFill>
                            <a:srgbClr val="000000"/>
                          </a:solidFill>
                          <a:effectLst/>
                          <a:latin typeface="Helvetica" charset="0"/>
                          <a:ea typeface="Arial Unicode MS" charset="0"/>
                          <a:cs typeface="Arial Unicode MS" charset="0"/>
                        </a:rPr>
                        <a:t>marginal</a:t>
                      </a:r>
                    </a:p>
                  </a:txBody>
                  <a:tcPr marL="50800" marR="50800" marT="50800" marB="50800"/>
                </a:tc>
                <a:extLst>
                  <a:ext uri="{0D108BD9-81ED-4DB2-BD59-A6C34878D82A}">
                    <a16:rowId xmlns:a16="http://schemas.microsoft.com/office/drawing/2014/main" val="10000"/>
                  </a:ext>
                </a:extLst>
              </a:tr>
              <a:tr h="591502">
                <a:tc>
                  <a:txBody>
                    <a:bodyPr/>
                    <a:lstStyle/>
                    <a:p>
                      <a:pPr marL="0" marR="0">
                        <a:spcBef>
                          <a:spcPts val="0"/>
                        </a:spcBef>
                        <a:spcAft>
                          <a:spcPts val="0"/>
                        </a:spcAft>
                      </a:pPr>
                      <a:r>
                        <a:rPr lang="en-US" sz="1400" dirty="0">
                          <a:effectLst/>
                        </a:rPr>
                        <a:t>Jelly</a:t>
                      </a:r>
                      <a:endParaRPr lang="en-US" sz="1400" dirty="0">
                        <a:solidFill>
                          <a:srgbClr val="000000"/>
                        </a:solidFill>
                        <a:effectLst/>
                        <a:latin typeface="Helvetica" charset="0"/>
                        <a:ea typeface="Arial Unicode MS" charset="0"/>
                        <a:cs typeface="Arial Unicode MS" charset="0"/>
                      </a:endParaRPr>
                    </a:p>
                  </a:txBody>
                  <a:tcPr marL="50800" marR="50800" marT="50800" marB="50800"/>
                </a:tc>
                <a:tc>
                  <a:txBody>
                    <a:bodyPr/>
                    <a:lstStyle/>
                    <a:p>
                      <a:pPr marL="0" marR="0" algn="r">
                        <a:spcBef>
                          <a:spcPts val="0"/>
                        </a:spcBef>
                        <a:spcAft>
                          <a:spcPts val="0"/>
                        </a:spcAft>
                      </a:pPr>
                      <a:r>
                        <a:rPr lang="en-US" sz="1400" dirty="0">
                          <a:effectLst/>
                        </a:rPr>
                        <a:t>0.2</a:t>
                      </a:r>
                      <a:endParaRPr lang="en-US" sz="1400" dirty="0">
                        <a:effectLst/>
                        <a:latin typeface="Times New Roman" charset="0"/>
                        <a:ea typeface="Arial Unicode MS" charset="0"/>
                      </a:endParaRPr>
                    </a:p>
                  </a:txBody>
                  <a:tcPr marL="50800" marR="50800" marT="50800" marB="50800"/>
                </a:tc>
                <a:tc>
                  <a:txBody>
                    <a:bodyPr/>
                    <a:lstStyle/>
                    <a:p>
                      <a:pPr marL="0" marR="0" algn="r">
                        <a:spcBef>
                          <a:spcPts val="0"/>
                        </a:spcBef>
                        <a:spcAft>
                          <a:spcPts val="0"/>
                        </a:spcAft>
                      </a:pPr>
                      <a:r>
                        <a:rPr lang="en-US" sz="1400" dirty="0">
                          <a:effectLst/>
                        </a:rPr>
                        <a:t>0.1</a:t>
                      </a:r>
                      <a:endParaRPr lang="en-US" sz="1400" dirty="0">
                        <a:effectLst/>
                        <a:latin typeface="Times New Roman" charset="0"/>
                        <a:ea typeface="Arial Unicode MS" charset="0"/>
                      </a:endParaRPr>
                    </a:p>
                  </a:txBody>
                  <a:tcPr marL="50800" marR="50800" marT="50800" marB="50800"/>
                </a:tc>
                <a:tc>
                  <a:txBody>
                    <a:bodyPr/>
                    <a:lstStyle/>
                    <a:p>
                      <a:pPr marL="0" marR="0" algn="r">
                        <a:spcBef>
                          <a:spcPts val="0"/>
                        </a:spcBef>
                        <a:spcAft>
                          <a:spcPts val="0"/>
                        </a:spcAft>
                      </a:pPr>
                      <a:r>
                        <a:rPr lang="en-US" sz="1400" b="1" i="1" dirty="0">
                          <a:effectLst/>
                          <a:latin typeface="Times New Roman"/>
                          <a:ea typeface="Arial Unicode MS"/>
                        </a:rPr>
                        <a:t>0.3</a:t>
                      </a:r>
                    </a:p>
                  </a:txBody>
                  <a:tcPr marL="50800" marR="50800" marT="50800" marB="50800"/>
                </a:tc>
                <a:extLst>
                  <a:ext uri="{0D108BD9-81ED-4DB2-BD59-A6C34878D82A}">
                    <a16:rowId xmlns:a16="http://schemas.microsoft.com/office/drawing/2014/main" val="10001"/>
                  </a:ext>
                </a:extLst>
              </a:tr>
              <a:tr h="591502">
                <a:tc>
                  <a:txBody>
                    <a:bodyPr/>
                    <a:lstStyle/>
                    <a:p>
                      <a:pPr marL="0" marR="0">
                        <a:spcBef>
                          <a:spcPts val="0"/>
                        </a:spcBef>
                        <a:spcAft>
                          <a:spcPts val="0"/>
                        </a:spcAft>
                      </a:pPr>
                      <a:r>
                        <a:rPr lang="en-US" sz="1400" dirty="0">
                          <a:effectLst/>
                        </a:rPr>
                        <a:t>Butter</a:t>
                      </a:r>
                      <a:endParaRPr lang="en-US" sz="1400" dirty="0">
                        <a:solidFill>
                          <a:srgbClr val="000000"/>
                        </a:solidFill>
                        <a:effectLst/>
                        <a:latin typeface="Helvetica" charset="0"/>
                        <a:ea typeface="Arial Unicode MS" charset="0"/>
                        <a:cs typeface="Arial Unicode MS" charset="0"/>
                      </a:endParaRPr>
                    </a:p>
                  </a:txBody>
                  <a:tcPr marL="50800" marR="50800" marT="50800" marB="50800"/>
                </a:tc>
                <a:tc>
                  <a:txBody>
                    <a:bodyPr/>
                    <a:lstStyle/>
                    <a:p>
                      <a:pPr marL="0" marR="0" algn="r">
                        <a:spcBef>
                          <a:spcPts val="0"/>
                        </a:spcBef>
                        <a:spcAft>
                          <a:spcPts val="0"/>
                        </a:spcAft>
                      </a:pPr>
                      <a:r>
                        <a:rPr lang="en-US" sz="1400" dirty="0">
                          <a:effectLst/>
                        </a:rPr>
                        <a:t>0.3</a:t>
                      </a:r>
                      <a:endParaRPr lang="en-US" sz="1400" dirty="0">
                        <a:effectLst/>
                        <a:latin typeface="Times New Roman" charset="0"/>
                        <a:ea typeface="Arial Unicode MS" charset="0"/>
                      </a:endParaRPr>
                    </a:p>
                  </a:txBody>
                  <a:tcPr marL="50800" marR="50800" marT="50800" marB="50800"/>
                </a:tc>
                <a:tc>
                  <a:txBody>
                    <a:bodyPr/>
                    <a:lstStyle/>
                    <a:p>
                      <a:pPr marL="0" marR="0" algn="r">
                        <a:spcBef>
                          <a:spcPts val="0"/>
                        </a:spcBef>
                        <a:spcAft>
                          <a:spcPts val="0"/>
                        </a:spcAft>
                      </a:pPr>
                      <a:r>
                        <a:rPr lang="en-US" sz="1400" dirty="0">
                          <a:effectLst/>
                        </a:rPr>
                        <a:t>0.4</a:t>
                      </a:r>
                      <a:endParaRPr lang="en-US" sz="1400" dirty="0">
                        <a:effectLst/>
                        <a:latin typeface="Times New Roman" charset="0"/>
                        <a:ea typeface="Arial Unicode MS" charset="0"/>
                      </a:endParaRPr>
                    </a:p>
                  </a:txBody>
                  <a:tcPr marL="50800" marR="50800" marT="50800" marB="50800"/>
                </a:tc>
                <a:tc>
                  <a:txBody>
                    <a:bodyPr/>
                    <a:lstStyle/>
                    <a:p>
                      <a:pPr marL="0" marR="0" algn="r">
                        <a:spcBef>
                          <a:spcPts val="0"/>
                        </a:spcBef>
                        <a:spcAft>
                          <a:spcPts val="0"/>
                        </a:spcAft>
                      </a:pPr>
                      <a:r>
                        <a:rPr lang="en-US" sz="1400" i="1" dirty="0">
                          <a:effectLst/>
                          <a:latin typeface="Times New Roman" charset="0"/>
                          <a:ea typeface="Arial Unicode MS" charset="0"/>
                        </a:rPr>
                        <a:t>0.7</a:t>
                      </a:r>
                    </a:p>
                  </a:txBody>
                  <a:tcPr marL="50800" marR="50800" marT="50800" marB="50800"/>
                </a:tc>
                <a:extLst>
                  <a:ext uri="{0D108BD9-81ED-4DB2-BD59-A6C34878D82A}">
                    <a16:rowId xmlns:a16="http://schemas.microsoft.com/office/drawing/2014/main" val="10002"/>
                  </a:ext>
                </a:extLst>
              </a:tr>
              <a:tr h="591502">
                <a:tc>
                  <a:txBody>
                    <a:bodyPr/>
                    <a:lstStyle/>
                    <a:p>
                      <a:pPr marL="0" marR="0">
                        <a:spcBef>
                          <a:spcPts val="0"/>
                        </a:spcBef>
                        <a:spcAft>
                          <a:spcPts val="0"/>
                        </a:spcAft>
                      </a:pPr>
                      <a:r>
                        <a:rPr lang="en-US" sz="1400" i="1" dirty="0">
                          <a:solidFill>
                            <a:srgbClr val="000000"/>
                          </a:solidFill>
                          <a:effectLst/>
                          <a:latin typeface="Helvetica" charset="0"/>
                          <a:ea typeface="Arial Unicode MS" charset="0"/>
                          <a:cs typeface="Arial Unicode MS" charset="0"/>
                        </a:rPr>
                        <a:t>marginal</a:t>
                      </a:r>
                    </a:p>
                  </a:txBody>
                  <a:tcPr marL="50800" marR="50800" marT="50800" marB="50800"/>
                </a:tc>
                <a:tc>
                  <a:txBody>
                    <a:bodyPr/>
                    <a:lstStyle/>
                    <a:p>
                      <a:pPr marL="0" marR="0" algn="r">
                        <a:spcBef>
                          <a:spcPts val="0"/>
                        </a:spcBef>
                        <a:spcAft>
                          <a:spcPts val="0"/>
                        </a:spcAft>
                      </a:pPr>
                      <a:r>
                        <a:rPr lang="en-US" sz="1400" b="1" i="1" dirty="0">
                          <a:effectLst/>
                          <a:latin typeface="Times New Roman"/>
                          <a:ea typeface="Arial Unicode MS"/>
                        </a:rPr>
                        <a:t>0.5</a:t>
                      </a:r>
                    </a:p>
                  </a:txBody>
                  <a:tcPr marL="50800" marR="50800" marT="50800" marB="50800"/>
                </a:tc>
                <a:tc>
                  <a:txBody>
                    <a:bodyPr/>
                    <a:lstStyle/>
                    <a:p>
                      <a:pPr marL="0" marR="0" algn="r">
                        <a:spcBef>
                          <a:spcPts val="0"/>
                        </a:spcBef>
                        <a:spcAft>
                          <a:spcPts val="0"/>
                        </a:spcAft>
                      </a:pPr>
                      <a:r>
                        <a:rPr lang="en-US" sz="1400" i="1" dirty="0">
                          <a:effectLst/>
                          <a:latin typeface="Times New Roman" charset="0"/>
                          <a:ea typeface="Arial Unicode MS" charset="0"/>
                        </a:rPr>
                        <a:t>0.5</a:t>
                      </a:r>
                    </a:p>
                  </a:txBody>
                  <a:tcPr marL="50800" marR="50800" marT="50800" marB="50800"/>
                </a:tc>
                <a:tc>
                  <a:txBody>
                    <a:bodyPr/>
                    <a:lstStyle/>
                    <a:p>
                      <a:pPr marL="0" marR="0" algn="r">
                        <a:spcBef>
                          <a:spcPts val="0"/>
                        </a:spcBef>
                        <a:spcAft>
                          <a:spcPts val="0"/>
                        </a:spcAft>
                      </a:pPr>
                      <a:r>
                        <a:rPr lang="en-US" sz="1400" i="1" dirty="0">
                          <a:effectLst/>
                          <a:latin typeface="Times New Roman"/>
                          <a:ea typeface="Arial Unicode MS"/>
                        </a:rPr>
                        <a:t>1.0</a:t>
                      </a:r>
                      <a:endParaRPr lang="en-US" sz="1400" i="1" dirty="0">
                        <a:effectLst/>
                        <a:latin typeface="Times New Roman" charset="0"/>
                        <a:ea typeface="Arial Unicode MS" charset="0"/>
                      </a:endParaRPr>
                    </a:p>
                  </a:txBody>
                  <a:tcPr marL="50800" marR="50800" marT="50800" marB="5080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6936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180B-D575-48FC-BBC8-034EE2D359D3}"/>
              </a:ext>
            </a:extLst>
          </p:cNvPr>
          <p:cNvSpPr>
            <a:spLocks noGrp="1"/>
          </p:cNvSpPr>
          <p:nvPr>
            <p:ph type="title"/>
          </p:nvPr>
        </p:nvSpPr>
        <p:spPr/>
        <p:txBody>
          <a:bodyPr>
            <a:normAutofit/>
          </a:bodyPr>
          <a:lstStyle/>
          <a:p>
            <a:r>
              <a:rPr lang="en-US" sz="3200" dirty="0"/>
              <a:t>Bayes Theorem: Same Thinking, New Formula</a:t>
            </a:r>
          </a:p>
        </p:txBody>
      </p:sp>
      <p:sp>
        <p:nvSpPr>
          <p:cNvPr id="4" name="Footer Placeholder 3">
            <a:extLst>
              <a:ext uri="{FF2B5EF4-FFF2-40B4-BE49-F238E27FC236}">
                <a16:creationId xmlns:a16="http://schemas.microsoft.com/office/drawing/2014/main" id="{43323162-118C-4809-8984-185DFA8221BF}"/>
              </a:ext>
            </a:extLst>
          </p:cNvPr>
          <p:cNvSpPr>
            <a:spLocks noGrp="1"/>
          </p:cNvSpPr>
          <p:nvPr>
            <p:ph type="ftr" sz="quarter" idx="11"/>
          </p:nvPr>
        </p:nvSpPr>
        <p:spPr/>
        <p:txBody>
          <a:bodyPr/>
          <a:lstStyle/>
          <a:p>
            <a:r>
              <a:rPr lang="en-US"/>
              <a:t>Copyright 2019, Jeffrey Stanton</a:t>
            </a:r>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36E9973-9655-4747-8733-6DA11ADAE6BF}"/>
                  </a:ext>
                </a:extLst>
              </p:cNvPr>
              <p:cNvSpPr/>
              <p:nvPr/>
            </p:nvSpPr>
            <p:spPr>
              <a:xfrm>
                <a:off x="417921" y="1249557"/>
                <a:ext cx="4776247" cy="5128327"/>
              </a:xfrm>
              <a:prstGeom prst="rect">
                <a:avLst/>
              </a:prstGeom>
            </p:spPr>
            <p:txBody>
              <a:bodyPr wrap="square">
                <a:spAutoFit/>
              </a:bodyPr>
              <a:lstStyle/>
              <a:p>
                <a:pPr indent="228600" algn="ctr">
                  <a:lnSpc>
                    <a:spcPct val="200000"/>
                  </a:lnSpc>
                  <a:spcAft>
                    <a:spcPts val="600"/>
                  </a:spcAft>
                </a:pPr>
                <a:r>
                  <a:rPr lang="en-US" dirty="0">
                    <a:solidFill>
                      <a:srgbClr val="000000"/>
                    </a:solidFill>
                    <a:ea typeface="Arial Unicode MS" charset="0"/>
                    <a:cs typeface="Arial Unicode MS" charset="0"/>
                  </a:rPr>
                  <a:t> The “Official” Bayes theorem:</a:t>
                </a:r>
              </a:p>
              <a:p>
                <a:pPr indent="228600" algn="just">
                  <a:lnSpc>
                    <a:spcPct val="200000"/>
                  </a:lnSpc>
                  <a:spcAft>
                    <a:spcPts val="600"/>
                  </a:spcAft>
                </a:pPr>
                <a14:m>
                  <m:oMathPara xmlns:m="http://schemas.openxmlformats.org/officeDocument/2006/math">
                    <m:oMathParaPr>
                      <m:jc m:val="centerGroup"/>
                    </m:oMathParaPr>
                    <m:oMath xmlns:m="http://schemas.openxmlformats.org/officeDocument/2006/math">
                      <m:r>
                        <a:rPr lang="en-US" i="1">
                          <a:solidFill>
                            <a:srgbClr val="000000"/>
                          </a:solidFill>
                          <a:latin typeface="Cambria Math" charset="0"/>
                          <a:ea typeface="Arial Unicode MS" charset="0"/>
                          <a:cs typeface="Arial Unicode MS" charset="0"/>
                        </a:rPr>
                        <m:t>𝑝</m:t>
                      </m:r>
                      <m:d>
                        <m:dPr>
                          <m:ctrlPr>
                            <a:rPr lang="en-US" i="1">
                              <a:solidFill>
                                <a:srgbClr val="000000"/>
                              </a:solidFill>
                              <a:latin typeface="Cambria Math" panose="02040503050406030204" pitchFamily="18" charset="0"/>
                              <a:ea typeface="Arial Unicode MS" charset="0"/>
                              <a:cs typeface="Arial Unicode MS" charset="0"/>
                            </a:rPr>
                          </m:ctrlPr>
                        </m:dPr>
                        <m:e>
                          <m:r>
                            <a:rPr lang="en-US" i="1">
                              <a:solidFill>
                                <a:srgbClr val="000000"/>
                              </a:solidFill>
                              <a:latin typeface="Cambria Math" charset="0"/>
                              <a:ea typeface="Arial Unicode MS" charset="0"/>
                              <a:cs typeface="Arial Unicode MS" charset="0"/>
                            </a:rPr>
                            <m:t>𝐻</m:t>
                          </m:r>
                        </m:e>
                        <m:e>
                          <m:r>
                            <a:rPr lang="en-US" i="1">
                              <a:solidFill>
                                <a:srgbClr val="000000"/>
                              </a:solidFill>
                              <a:latin typeface="Cambria Math" charset="0"/>
                              <a:ea typeface="Arial Unicode MS" charset="0"/>
                              <a:cs typeface="Arial Unicode MS" charset="0"/>
                            </a:rPr>
                            <m:t>𝐷</m:t>
                          </m:r>
                        </m:e>
                      </m:d>
                      <m:r>
                        <a:rPr lang="en-US" i="1">
                          <a:solidFill>
                            <a:srgbClr val="000000"/>
                          </a:solidFill>
                          <a:latin typeface="Cambria Math" charset="0"/>
                          <a:ea typeface="Arial Unicode MS" charset="0"/>
                          <a:cs typeface="Arial Unicode MS" charset="0"/>
                        </a:rPr>
                        <m:t>=</m:t>
                      </m:r>
                      <m:f>
                        <m:fPr>
                          <m:ctrlPr>
                            <a:rPr lang="en-US" i="1">
                              <a:solidFill>
                                <a:srgbClr val="000000"/>
                              </a:solidFill>
                              <a:latin typeface="Cambria Math" panose="02040503050406030204" pitchFamily="18" charset="0"/>
                              <a:ea typeface="Arial Unicode MS" charset="0"/>
                              <a:cs typeface="Arial Unicode MS" charset="0"/>
                            </a:rPr>
                          </m:ctrlPr>
                        </m:fPr>
                        <m:num>
                          <m:r>
                            <a:rPr lang="en-US" i="1">
                              <a:solidFill>
                                <a:srgbClr val="000000"/>
                              </a:solidFill>
                              <a:latin typeface="Cambria Math" charset="0"/>
                              <a:ea typeface="Arial Unicode MS" charset="0"/>
                              <a:cs typeface="Arial Unicode MS" charset="0"/>
                            </a:rPr>
                            <m:t>𝑝</m:t>
                          </m:r>
                          <m:d>
                            <m:dPr>
                              <m:ctrlPr>
                                <a:rPr lang="en-US" i="1">
                                  <a:solidFill>
                                    <a:srgbClr val="000000"/>
                                  </a:solidFill>
                                  <a:latin typeface="Cambria Math" panose="02040503050406030204" pitchFamily="18" charset="0"/>
                                  <a:ea typeface="Arial Unicode MS" charset="0"/>
                                  <a:cs typeface="Arial Unicode MS" charset="0"/>
                                </a:rPr>
                              </m:ctrlPr>
                            </m:dPr>
                            <m:e>
                              <m:r>
                                <a:rPr lang="en-US" i="1">
                                  <a:solidFill>
                                    <a:srgbClr val="000000"/>
                                  </a:solidFill>
                                  <a:latin typeface="Cambria Math" charset="0"/>
                                  <a:ea typeface="Arial Unicode MS" charset="0"/>
                                  <a:cs typeface="Arial Unicode MS" charset="0"/>
                                </a:rPr>
                                <m:t>𝐷</m:t>
                              </m:r>
                            </m:e>
                            <m:e>
                              <m:r>
                                <a:rPr lang="en-US" i="1">
                                  <a:solidFill>
                                    <a:srgbClr val="000000"/>
                                  </a:solidFill>
                                  <a:latin typeface="Cambria Math" charset="0"/>
                                  <a:ea typeface="Arial Unicode MS" charset="0"/>
                                  <a:cs typeface="Arial Unicode MS" charset="0"/>
                                </a:rPr>
                                <m:t>𝐻</m:t>
                              </m:r>
                            </m:e>
                          </m:d>
                          <m:r>
                            <a:rPr lang="en-US" i="1">
                              <a:solidFill>
                                <a:srgbClr val="000000"/>
                              </a:solidFill>
                              <a:latin typeface="Cambria Math" charset="0"/>
                              <a:ea typeface="Arial Unicode MS" charset="0"/>
                              <a:cs typeface="Arial Unicode MS" charset="0"/>
                            </a:rPr>
                            <m:t>𝑝</m:t>
                          </m:r>
                          <m:r>
                            <a:rPr lang="en-US" i="1">
                              <a:solidFill>
                                <a:srgbClr val="000000"/>
                              </a:solidFill>
                              <a:latin typeface="Cambria Math" charset="0"/>
                              <a:ea typeface="Arial Unicode MS" charset="0"/>
                              <a:cs typeface="Arial Unicode MS" charset="0"/>
                            </a:rPr>
                            <m:t>(</m:t>
                          </m:r>
                          <m:r>
                            <a:rPr lang="en-US" i="1">
                              <a:solidFill>
                                <a:srgbClr val="000000"/>
                              </a:solidFill>
                              <a:latin typeface="Cambria Math" charset="0"/>
                              <a:ea typeface="Arial Unicode MS" charset="0"/>
                              <a:cs typeface="Arial Unicode MS" charset="0"/>
                            </a:rPr>
                            <m:t>𝐻</m:t>
                          </m:r>
                          <m:r>
                            <a:rPr lang="en-US" i="1">
                              <a:solidFill>
                                <a:srgbClr val="000000"/>
                              </a:solidFill>
                              <a:latin typeface="Cambria Math" charset="0"/>
                              <a:ea typeface="Arial Unicode MS" charset="0"/>
                              <a:cs typeface="Arial Unicode MS" charset="0"/>
                            </a:rPr>
                            <m:t>)</m:t>
                          </m:r>
                        </m:num>
                        <m:den>
                          <m:r>
                            <a:rPr lang="en-US" i="1">
                              <a:solidFill>
                                <a:srgbClr val="000000"/>
                              </a:solidFill>
                              <a:latin typeface="Cambria Math" charset="0"/>
                              <a:ea typeface="Arial Unicode MS" charset="0"/>
                              <a:cs typeface="Arial Unicode MS" charset="0"/>
                            </a:rPr>
                            <m:t>𝑝</m:t>
                          </m:r>
                          <m:r>
                            <a:rPr lang="en-US" i="1">
                              <a:solidFill>
                                <a:srgbClr val="000000"/>
                              </a:solidFill>
                              <a:latin typeface="Cambria Math" charset="0"/>
                              <a:ea typeface="Arial Unicode MS" charset="0"/>
                              <a:cs typeface="Arial Unicode MS" charset="0"/>
                            </a:rPr>
                            <m:t>(</m:t>
                          </m:r>
                          <m:r>
                            <a:rPr lang="en-US" i="1">
                              <a:solidFill>
                                <a:srgbClr val="000000"/>
                              </a:solidFill>
                              <a:latin typeface="Cambria Math" charset="0"/>
                              <a:ea typeface="Arial Unicode MS" charset="0"/>
                              <a:cs typeface="Arial Unicode MS" charset="0"/>
                            </a:rPr>
                            <m:t>𝐷</m:t>
                          </m:r>
                          <m:r>
                            <a:rPr lang="en-US" i="1">
                              <a:solidFill>
                                <a:srgbClr val="000000"/>
                              </a:solidFill>
                              <a:latin typeface="Cambria Math" charset="0"/>
                              <a:ea typeface="Arial Unicode MS" charset="0"/>
                              <a:cs typeface="Arial Unicode MS" charset="0"/>
                            </a:rPr>
                            <m:t>)</m:t>
                          </m:r>
                        </m:den>
                      </m:f>
                    </m:oMath>
                  </m:oMathPara>
                </a14:m>
                <a:endParaRPr lang="en-US" dirty="0">
                  <a:solidFill>
                    <a:srgbClr val="000000"/>
                  </a:solidFill>
                  <a:latin typeface="Baskerville" charset="0"/>
                  <a:ea typeface="Arial Unicode MS" charset="0"/>
                  <a:cs typeface="Arial Unicode MS" charset="0"/>
                </a:endParaRPr>
              </a:p>
              <a:p>
                <a:pPr indent="228600" algn="just">
                  <a:spcAft>
                    <a:spcPts val="600"/>
                  </a:spcAft>
                </a:pPr>
                <a:r>
                  <a:rPr lang="en-US" dirty="0"/>
                  <a:t>We’re seeking p(H|D), the probability of the hypothesis being "true" given data we have observed. We need three ingredients in order to figure this out: </a:t>
                </a:r>
              </a:p>
              <a:p>
                <a:pPr marL="285750" lvl="0" indent="-285750">
                  <a:buFont typeface="Arial" charset="0"/>
                  <a:buChar char="•"/>
                </a:pPr>
                <a:r>
                  <a:rPr lang="en-US" sz="1600" dirty="0"/>
                  <a:t>The probability of observing these data when the hypothesis is "true," p(D|H), which Bayesian folks call the </a:t>
                </a:r>
                <a:r>
                  <a:rPr lang="en-US" sz="1600" b="1" dirty="0"/>
                  <a:t>likelihood</a:t>
                </a:r>
                <a:r>
                  <a:rPr lang="en-US" sz="1600" dirty="0"/>
                  <a:t>;</a:t>
                </a:r>
              </a:p>
              <a:p>
                <a:pPr marL="285750" lvl="0" indent="-285750">
                  <a:buFont typeface="Arial" charset="0"/>
                  <a:buChar char="•"/>
                </a:pPr>
                <a:r>
                  <a:rPr lang="en-US" sz="1600" dirty="0"/>
                  <a:t>The </a:t>
                </a:r>
                <a:r>
                  <a:rPr lang="en-US" sz="1600" b="1" dirty="0"/>
                  <a:t>prior probability</a:t>
                </a:r>
                <a:r>
                  <a:rPr lang="en-US" sz="1600" dirty="0"/>
                  <a:t>, p(H), in other words our baseline belief about the "truth" of the hypothesis;</a:t>
                </a:r>
              </a:p>
              <a:p>
                <a:pPr marL="285750" indent="-285750">
                  <a:buFont typeface="Arial" charset="0"/>
                  <a:buChar char="•"/>
                </a:pPr>
                <a:r>
                  <a:rPr lang="en-US" sz="1600" dirty="0"/>
                  <a:t>The probability of observing these data under any and all conditions, p(D), or in Bayes-speak, the </a:t>
                </a:r>
                <a:r>
                  <a:rPr lang="en-US" sz="1600" b="1" dirty="0"/>
                  <a:t>evidence</a:t>
                </a:r>
                <a:r>
                  <a:rPr lang="en-US" sz="1600" dirty="0"/>
                  <a:t>. </a:t>
                </a:r>
                <a:endParaRPr lang="en-US" sz="1600" dirty="0">
                  <a:solidFill>
                    <a:srgbClr val="000000"/>
                  </a:solidFill>
                  <a:latin typeface="Baskerville" charset="0"/>
                  <a:ea typeface="Arial Unicode MS" charset="0"/>
                  <a:cs typeface="Arial Unicode MS" charset="0"/>
                </a:endParaRPr>
              </a:p>
            </p:txBody>
          </p:sp>
        </mc:Choice>
        <mc:Fallback xmlns="">
          <p:sp>
            <p:nvSpPr>
              <p:cNvPr id="6" name="Rectangle 5">
                <a:extLst>
                  <a:ext uri="{FF2B5EF4-FFF2-40B4-BE49-F238E27FC236}">
                    <a16:creationId xmlns:a16="http://schemas.microsoft.com/office/drawing/2014/main" id="{836E9973-9655-4747-8733-6DA11ADAE6BF}"/>
                  </a:ext>
                </a:extLst>
              </p:cNvPr>
              <p:cNvSpPr>
                <a:spLocks noRot="1" noChangeAspect="1" noMove="1" noResize="1" noEditPoints="1" noAdjustHandles="1" noChangeArrowheads="1" noChangeShapeType="1" noTextEdit="1"/>
              </p:cNvSpPr>
              <p:nvPr/>
            </p:nvSpPr>
            <p:spPr>
              <a:xfrm>
                <a:off x="417921" y="1249557"/>
                <a:ext cx="4776247" cy="5128327"/>
              </a:xfrm>
              <a:prstGeom prst="rect">
                <a:avLst/>
              </a:prstGeom>
              <a:blipFill>
                <a:blip r:embed="rId2"/>
                <a:stretch>
                  <a:fillRect l="-1149" r="-1022" b="-595"/>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0E01113-C790-40F8-9930-60C18097A487}"/>
              </a:ext>
            </a:extLst>
          </p:cNvPr>
          <p:cNvSpPr/>
          <p:nvPr/>
        </p:nvSpPr>
        <p:spPr>
          <a:xfrm>
            <a:off x="5426697" y="1414562"/>
            <a:ext cx="4546862" cy="3970318"/>
          </a:xfrm>
          <a:prstGeom prst="rect">
            <a:avLst/>
          </a:prstGeom>
        </p:spPr>
        <p:txBody>
          <a:bodyPr wrap="square">
            <a:spAutoFit/>
          </a:bodyPr>
          <a:lstStyle/>
          <a:p>
            <a:pPr algn="ctr"/>
            <a:r>
              <a:rPr lang="en-US" dirty="0"/>
              <a:t>Our Toast Example: What's the probability that the topping is jelly, given that the toast is down?</a:t>
            </a:r>
          </a:p>
          <a:p>
            <a:r>
              <a:rPr lang="en-US" dirty="0"/>
              <a:t>		    p(down | jelly) * p(jelly)</a:t>
            </a:r>
          </a:p>
          <a:p>
            <a:r>
              <a:rPr lang="en-US" dirty="0"/>
              <a:t>p(jelly | down) =	------------------------------------- </a:t>
            </a:r>
          </a:p>
          <a:p>
            <a:r>
              <a:rPr lang="en-US" dirty="0"/>
              <a:t>			p(down)</a:t>
            </a:r>
          </a:p>
          <a:p>
            <a:endParaRPr lang="en-US" dirty="0"/>
          </a:p>
          <a:p>
            <a:r>
              <a:rPr lang="en-US" dirty="0"/>
              <a:t>The probability of observing toast down, given it is jelly: p(down | jelly) = 0.2/0.3 = 0.667 (where the 0.3 is the marginal total for jelly)</a:t>
            </a:r>
          </a:p>
          <a:p>
            <a:r>
              <a:rPr lang="en-US" dirty="0"/>
              <a:t>Then, p(jelly) is the marginal total for jelly (0.3) </a:t>
            </a:r>
          </a:p>
          <a:p>
            <a:r>
              <a:rPr lang="en-US" dirty="0"/>
              <a:t>And p(down) is the marginal for toast down (0.5)</a:t>
            </a:r>
          </a:p>
        </p:txBody>
      </p:sp>
    </p:spTree>
    <p:extLst>
      <p:ext uri="{BB962C8B-B14F-4D97-AF65-F5344CB8AC3E}">
        <p14:creationId xmlns:p14="http://schemas.microsoft.com/office/powerpoint/2010/main" val="579839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771F-35C1-3E46-9E2D-16571EF002A4}"/>
              </a:ext>
            </a:extLst>
          </p:cNvPr>
          <p:cNvSpPr>
            <a:spLocks noGrp="1"/>
          </p:cNvSpPr>
          <p:nvPr>
            <p:ph type="title"/>
          </p:nvPr>
        </p:nvSpPr>
        <p:spPr>
          <a:xfrm>
            <a:off x="838200" y="365125"/>
            <a:ext cx="10763992" cy="1325563"/>
          </a:xfrm>
        </p:spPr>
        <p:txBody>
          <a:bodyPr/>
          <a:lstStyle/>
          <a:p>
            <a:r>
              <a:rPr lang="en-US" dirty="0"/>
              <a:t>MCMC Estimation – Metropolis-Hastings Demo</a:t>
            </a:r>
          </a:p>
        </p:txBody>
      </p:sp>
      <p:sp>
        <p:nvSpPr>
          <p:cNvPr id="3" name="Content Placeholder 2">
            <a:extLst>
              <a:ext uri="{FF2B5EF4-FFF2-40B4-BE49-F238E27FC236}">
                <a16:creationId xmlns:a16="http://schemas.microsoft.com/office/drawing/2014/main" id="{AF52028E-9232-8341-912A-594B42875D0B}"/>
              </a:ext>
            </a:extLst>
          </p:cNvPr>
          <p:cNvSpPr>
            <a:spLocks noGrp="1"/>
          </p:cNvSpPr>
          <p:nvPr>
            <p:ph idx="1"/>
          </p:nvPr>
        </p:nvSpPr>
        <p:spPr>
          <a:xfrm>
            <a:off x="838200" y="1825625"/>
            <a:ext cx="5538849" cy="4351338"/>
          </a:xfrm>
        </p:spPr>
        <p:txBody>
          <a:bodyPr/>
          <a:lstStyle/>
          <a:p>
            <a:r>
              <a:rPr lang="en-US" dirty="0"/>
              <a:t>A Markov Chain is a series of linked values where the value of t+1 depends only on the value of t</a:t>
            </a:r>
          </a:p>
          <a:p>
            <a:r>
              <a:rPr lang="en-US" dirty="0"/>
              <a:t>A Markov “kernel” defines the transition between value t and value t+1</a:t>
            </a:r>
          </a:p>
          <a:p>
            <a:r>
              <a:rPr lang="en-US" dirty="0"/>
              <a:t>The Metropolis-Hastings algorithm is one such kernel: We can model an arbitrary distribution using a simple rule. . . </a:t>
            </a:r>
          </a:p>
        </p:txBody>
      </p:sp>
      <p:sp>
        <p:nvSpPr>
          <p:cNvPr id="4" name="Footer Placeholder 3">
            <a:extLst>
              <a:ext uri="{FF2B5EF4-FFF2-40B4-BE49-F238E27FC236}">
                <a16:creationId xmlns:a16="http://schemas.microsoft.com/office/drawing/2014/main" id="{4CFAE81E-082A-3F44-8EE6-E358E410721A}"/>
              </a:ext>
            </a:extLst>
          </p:cNvPr>
          <p:cNvSpPr>
            <a:spLocks noGrp="1"/>
          </p:cNvSpPr>
          <p:nvPr>
            <p:ph type="ftr" sz="quarter" idx="11"/>
          </p:nvPr>
        </p:nvSpPr>
        <p:spPr/>
        <p:txBody>
          <a:bodyPr/>
          <a:lstStyle/>
          <a:p>
            <a:r>
              <a:rPr lang="en-US"/>
              <a:t>Copyright 2019, Jeffrey Stanton</a:t>
            </a:r>
            <a:endParaRPr lang="en-US" dirty="0"/>
          </a:p>
        </p:txBody>
      </p:sp>
      <p:pic>
        <p:nvPicPr>
          <p:cNvPr id="5" name="Picture 4">
            <a:extLst>
              <a:ext uri="{FF2B5EF4-FFF2-40B4-BE49-F238E27FC236}">
                <a16:creationId xmlns:a16="http://schemas.microsoft.com/office/drawing/2014/main" id="{28F36613-5622-B040-B8FE-8C288CF04BB9}"/>
              </a:ext>
            </a:extLst>
          </p:cNvPr>
          <p:cNvPicPr>
            <a:picLocks noChangeAspect="1"/>
          </p:cNvPicPr>
          <p:nvPr/>
        </p:nvPicPr>
        <p:blipFill>
          <a:blip r:embed="rId2"/>
          <a:stretch>
            <a:fillRect/>
          </a:stretch>
        </p:blipFill>
        <p:spPr>
          <a:xfrm>
            <a:off x="7157551" y="1509145"/>
            <a:ext cx="4444641" cy="4365625"/>
          </a:xfrm>
          <a:prstGeom prst="rect">
            <a:avLst/>
          </a:prstGeom>
        </p:spPr>
      </p:pic>
      <p:sp>
        <p:nvSpPr>
          <p:cNvPr id="6" name="TextBox 5">
            <a:extLst>
              <a:ext uri="{FF2B5EF4-FFF2-40B4-BE49-F238E27FC236}">
                <a16:creationId xmlns:a16="http://schemas.microsoft.com/office/drawing/2014/main" id="{F39AEEFD-86E9-844E-A963-170B1D1BBF8F}"/>
              </a:ext>
            </a:extLst>
          </p:cNvPr>
          <p:cNvSpPr txBox="1"/>
          <p:nvPr/>
        </p:nvSpPr>
        <p:spPr>
          <a:xfrm>
            <a:off x="7723263" y="5987018"/>
            <a:ext cx="3313216" cy="369332"/>
          </a:xfrm>
          <a:prstGeom prst="rect">
            <a:avLst/>
          </a:prstGeom>
          <a:solidFill>
            <a:schemeClr val="accent2"/>
          </a:solidFill>
          <a:ln>
            <a:solidFill>
              <a:schemeClr val="accent1"/>
            </a:solidFill>
          </a:ln>
        </p:spPr>
        <p:txBody>
          <a:bodyPr wrap="square" rtlCol="0">
            <a:spAutoFit/>
          </a:bodyPr>
          <a:lstStyle/>
          <a:p>
            <a:r>
              <a:rPr lang="en-US" b="1" dirty="0"/>
              <a:t>Mean: 3.057333; SD: 0.4358663</a:t>
            </a:r>
          </a:p>
        </p:txBody>
      </p:sp>
    </p:spTree>
    <p:extLst>
      <p:ext uri="{BB962C8B-B14F-4D97-AF65-F5344CB8AC3E}">
        <p14:creationId xmlns:p14="http://schemas.microsoft.com/office/powerpoint/2010/main" val="388020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FE03E-D7BA-48C0-A5BC-041C1C528229}"/>
              </a:ext>
            </a:extLst>
          </p:cNvPr>
          <p:cNvSpPr>
            <a:spLocks noGrp="1"/>
          </p:cNvSpPr>
          <p:nvPr>
            <p:ph type="title"/>
          </p:nvPr>
        </p:nvSpPr>
        <p:spPr/>
        <p:txBody>
          <a:bodyPr/>
          <a:lstStyle/>
          <a:p>
            <a:r>
              <a:rPr lang="en-US" dirty="0"/>
              <a:t>The MCMC Robot Walks Through a Landscape of Mean Differences </a:t>
            </a:r>
          </a:p>
        </p:txBody>
      </p:sp>
      <p:sp>
        <p:nvSpPr>
          <p:cNvPr id="4" name="Footer Placeholder 3">
            <a:extLst>
              <a:ext uri="{FF2B5EF4-FFF2-40B4-BE49-F238E27FC236}">
                <a16:creationId xmlns:a16="http://schemas.microsoft.com/office/drawing/2014/main" id="{1E19A9D7-4760-43FA-9ABA-784FF12FD03B}"/>
              </a:ext>
            </a:extLst>
          </p:cNvPr>
          <p:cNvSpPr>
            <a:spLocks noGrp="1"/>
          </p:cNvSpPr>
          <p:nvPr>
            <p:ph type="ftr" sz="quarter" idx="11"/>
          </p:nvPr>
        </p:nvSpPr>
        <p:spPr/>
        <p:txBody>
          <a:bodyPr/>
          <a:lstStyle/>
          <a:p>
            <a:r>
              <a:rPr lang="en-US"/>
              <a:t>Copyright 2019, Jeffrey Stanton</a:t>
            </a:r>
            <a:endParaRPr lang="en-US" dirty="0"/>
          </a:p>
        </p:txBody>
      </p:sp>
      <p:pic>
        <p:nvPicPr>
          <p:cNvPr id="7" name="Picture 6" descr="../Figure05_1.png">
            <a:extLst>
              <a:ext uri="{FF2B5EF4-FFF2-40B4-BE49-F238E27FC236}">
                <a16:creationId xmlns:a16="http://schemas.microsoft.com/office/drawing/2014/main" id="{8B4F04BB-3B79-4A7A-B7B4-8E303A4B34A4}"/>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7280" y="1737360"/>
            <a:ext cx="4722752" cy="4416305"/>
          </a:xfrm>
          <a:prstGeom prst="rect">
            <a:avLst/>
          </a:prstGeom>
          <a:noFill/>
          <a:ln>
            <a:noFill/>
          </a:ln>
        </p:spPr>
      </p:pic>
      <p:sp>
        <p:nvSpPr>
          <p:cNvPr id="8" name="Rectangle 7">
            <a:extLst>
              <a:ext uri="{FF2B5EF4-FFF2-40B4-BE49-F238E27FC236}">
                <a16:creationId xmlns:a16="http://schemas.microsoft.com/office/drawing/2014/main" id="{8D8766B1-4D5E-48C0-9FF5-279C1E31642E}"/>
              </a:ext>
            </a:extLst>
          </p:cNvPr>
          <p:cNvSpPr/>
          <p:nvPr/>
        </p:nvSpPr>
        <p:spPr>
          <a:xfrm>
            <a:off x="5497689" y="1690688"/>
            <a:ext cx="5215467" cy="3139321"/>
          </a:xfrm>
          <a:prstGeom prst="rect">
            <a:avLst/>
          </a:prstGeom>
        </p:spPr>
        <p:txBody>
          <a:bodyPr wrap="square">
            <a:spAutoFit/>
          </a:bodyPr>
          <a:lstStyle/>
          <a:p>
            <a:r>
              <a:rPr lang="en-US" dirty="0"/>
              <a:t>The output on the right shows the results of a Markov Chain-Monte Carlo analysis of mean differences between automatic and manual transmissions.</a:t>
            </a:r>
          </a:p>
          <a:p>
            <a:r>
              <a:rPr lang="en-US" dirty="0"/>
              <a:t>The MCMC “robot” took 100,000 steps through a landscape of possible mean differences.</a:t>
            </a:r>
          </a:p>
          <a:p>
            <a:r>
              <a:rPr lang="en-US" dirty="0"/>
              <a:t>For each proposed step, the robot examined the </a:t>
            </a:r>
            <a:r>
              <a:rPr lang="en-US" dirty="0" err="1"/>
              <a:t>mtcars</a:t>
            </a:r>
            <a:r>
              <a:rPr lang="en-US" dirty="0"/>
              <a:t> data to see if it seemed to be headed in the right direction. </a:t>
            </a:r>
          </a:p>
          <a:p>
            <a:r>
              <a:rPr lang="en-US" dirty="0"/>
              <a:t>The result is a posterior distribution of possible values for the mean difference. What’s the most likely posterior value?</a:t>
            </a:r>
          </a:p>
        </p:txBody>
      </p:sp>
    </p:spTree>
    <p:extLst>
      <p:ext uri="{BB962C8B-B14F-4D97-AF65-F5344CB8AC3E}">
        <p14:creationId xmlns:p14="http://schemas.microsoft.com/office/powerpoint/2010/main" val="315581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35931B0A8F5F46A27463A3288FBD2B" ma:contentTypeVersion="4" ma:contentTypeDescription="Create a new document." ma:contentTypeScope="" ma:versionID="384168c29f9ca7b03d5f80191e76d10b">
  <xsd:schema xmlns:xsd="http://www.w3.org/2001/XMLSchema" xmlns:xs="http://www.w3.org/2001/XMLSchema" xmlns:p="http://schemas.microsoft.com/office/2006/metadata/properties" xmlns:ns2="c1443b39-839c-4794-b042-aa04940845ce" targetNamespace="http://schemas.microsoft.com/office/2006/metadata/properties" ma:root="true" ma:fieldsID="84b9d2620a481dce0c21f5e2680d8096" ns2:_="">
    <xsd:import namespace="c1443b39-839c-4794-b042-aa04940845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443b39-839c-4794-b042-aa04940845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2C2C95-75EE-4CAA-B4EF-E01EA98E497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56E6926-564F-4566-8162-D89348CB8E10}">
  <ds:schemaRefs>
    <ds:schemaRef ds:uri="http://schemas.microsoft.com/sharepoint/v3/contenttype/forms"/>
  </ds:schemaRefs>
</ds:datastoreItem>
</file>

<file path=customXml/itemProps3.xml><?xml version="1.0" encoding="utf-8"?>
<ds:datastoreItem xmlns:ds="http://schemas.openxmlformats.org/officeDocument/2006/customXml" ds:itemID="{888519C3-6FC3-4C18-87B5-FB78D2157229}"/>
</file>

<file path=docProps/app.xml><?xml version="1.0" encoding="utf-8"?>
<Properties xmlns="http://schemas.openxmlformats.org/officeDocument/2006/extended-properties" xmlns:vt="http://schemas.openxmlformats.org/officeDocument/2006/docPropsVTypes">
  <TotalTime>4281</TotalTime>
  <Words>4978</Words>
  <Application>Microsoft Office PowerPoint</Application>
  <PresentationFormat>Widescreen</PresentationFormat>
  <Paragraphs>417</Paragraphs>
  <Slides>26</Slides>
  <Notes>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IST772 Bayesian Inference (Week 5)</vt:lpstr>
      <vt:lpstr>Topics / Learning Goals </vt:lpstr>
      <vt:lpstr>Remember:  The 95% in CI Refers to a Process, Not Your Results</vt:lpstr>
      <vt:lpstr>Bayes Theorem: I have a fever. . . Do I have the flu?</vt:lpstr>
      <vt:lpstr>Bayes Theorem: I have a fever. . . Do I have the flu?</vt:lpstr>
      <vt:lpstr>Contingency Tables Assist with Bayesian Thinking</vt:lpstr>
      <vt:lpstr>Bayes Theorem: Same Thinking, New Formula</vt:lpstr>
      <vt:lpstr>MCMC Estimation – Metropolis-Hastings Demo</vt:lpstr>
      <vt:lpstr>The MCMC Robot Walks Through a Landscape of Mean Differences </vt:lpstr>
      <vt:lpstr>PowerPoint Presentation</vt:lpstr>
      <vt:lpstr>Accept or Reject a Candidate Value Based on its Likelihood in the Proposal Distribution</vt:lpstr>
      <vt:lpstr>Results of 10,000 Candidates (less 1000 burnin)</vt:lpstr>
      <vt:lpstr>Breakout 1 –  JagsBreakoutExercise.R</vt:lpstr>
      <vt:lpstr>Fun With rjags</vt:lpstr>
      <vt:lpstr>JAGS is a Model Building Language</vt:lpstr>
      <vt:lpstr>The JAGS Object Returned to R</vt:lpstr>
      <vt:lpstr>MCMC results from n=100 observations of y</vt:lpstr>
      <vt:lpstr>Breakout 2 –  RjagsExploration2.R</vt:lpstr>
      <vt:lpstr>Plot Explorations </vt:lpstr>
      <vt:lpstr>PowerPoint Presentation</vt:lpstr>
      <vt:lpstr>PowerPoint Presentation</vt:lpstr>
      <vt:lpstr>PowerPoint Presentation</vt:lpstr>
      <vt:lpstr>PowerPoint Presentation</vt:lpstr>
      <vt:lpstr>PowerPoint Presentation</vt:lpstr>
      <vt:lpstr>Paper of the Week – Plummer 2017</vt:lpstr>
      <vt:lpstr>Homework and Practice Exam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IST387 Online Syllabus Overview</dc:title>
  <dc:creator>Microsoft Office User</dc:creator>
  <cp:lastModifiedBy>Gregory Block</cp:lastModifiedBy>
  <cp:revision>78</cp:revision>
  <cp:lastPrinted>2019-05-27T19:23:31Z</cp:lastPrinted>
  <dcterms:created xsi:type="dcterms:W3CDTF">2019-05-10T14:52:46Z</dcterms:created>
  <dcterms:modified xsi:type="dcterms:W3CDTF">2020-08-02T21:37:59Z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0x010100A135931B0A8F5F46A27463A3288FBD2B</vt:lpwstr>
  </property>
</Properties>
</file>